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76" r:id="rId2"/>
    <p:sldId id="277" r:id="rId3"/>
    <p:sldId id="278" r:id="rId4"/>
    <p:sldId id="266" r:id="rId5"/>
    <p:sldId id="258" r:id="rId6"/>
    <p:sldId id="272" r:id="rId7"/>
    <p:sldId id="259" r:id="rId8"/>
    <p:sldId id="260" r:id="rId9"/>
    <p:sldId id="280" r:id="rId10"/>
    <p:sldId id="275" r:id="rId11"/>
    <p:sldId id="271" r:id="rId12"/>
    <p:sldId id="281" r:id="rId13"/>
    <p:sldId id="265" r:id="rId14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>
      <p:cViewPr varScale="1">
        <p:scale>
          <a:sx n="107" d="100"/>
          <a:sy n="107" d="100"/>
        </p:scale>
        <p:origin x="18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AE89F-3F4B-49BD-8985-CC57A7884F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6EAB64B-82F9-45B2-8854-B7929B3DA923}">
      <dgm:prSet phldrT="[Text]"/>
      <dgm:spPr/>
      <dgm:t>
        <a:bodyPr/>
        <a:lstStyle/>
        <a:p>
          <a:r>
            <a:rPr lang="de-DE" dirty="0"/>
            <a:t>Lehrer*innen &amp; Schulen</a:t>
          </a:r>
        </a:p>
      </dgm:t>
    </dgm:pt>
    <dgm:pt modelId="{258105C0-08C7-46A8-8E92-1EDA44ED6924}" type="parTrans" cxnId="{46B7ECE3-43DB-43DF-A1AE-D1D697989F7F}">
      <dgm:prSet/>
      <dgm:spPr/>
      <dgm:t>
        <a:bodyPr/>
        <a:lstStyle/>
        <a:p>
          <a:endParaRPr lang="de-DE"/>
        </a:p>
      </dgm:t>
    </dgm:pt>
    <dgm:pt modelId="{39A343BA-8C64-4B99-9DB4-8665A74B1CEF}" type="sibTrans" cxnId="{46B7ECE3-43DB-43DF-A1AE-D1D697989F7F}">
      <dgm:prSet/>
      <dgm:spPr/>
      <dgm:t>
        <a:bodyPr/>
        <a:lstStyle/>
        <a:p>
          <a:endParaRPr lang="de-DE"/>
        </a:p>
      </dgm:t>
    </dgm:pt>
    <dgm:pt modelId="{A80BF436-3B7B-4526-AEFD-39AE7E242DF8}">
      <dgm:prSet phldrT="[Text]"/>
      <dgm:spPr/>
      <dgm:t>
        <a:bodyPr/>
        <a:lstStyle/>
        <a:p>
          <a:r>
            <a:rPr lang="de-DE" dirty="0"/>
            <a:t>Eltern</a:t>
          </a:r>
        </a:p>
      </dgm:t>
    </dgm:pt>
    <dgm:pt modelId="{3AC58F67-8664-46AD-9F66-597BA1E9AF53}" type="parTrans" cxnId="{7DF1BFED-636D-4E28-8459-9E52A64FF873}">
      <dgm:prSet/>
      <dgm:spPr/>
      <dgm:t>
        <a:bodyPr/>
        <a:lstStyle/>
        <a:p>
          <a:endParaRPr lang="de-DE"/>
        </a:p>
      </dgm:t>
    </dgm:pt>
    <dgm:pt modelId="{916315F9-E77C-4170-A9DB-36722C57313B}" type="sibTrans" cxnId="{7DF1BFED-636D-4E28-8459-9E52A64FF873}">
      <dgm:prSet/>
      <dgm:spPr/>
      <dgm:t>
        <a:bodyPr/>
        <a:lstStyle/>
        <a:p>
          <a:endParaRPr lang="de-DE"/>
        </a:p>
      </dgm:t>
    </dgm:pt>
    <dgm:pt modelId="{A51DECA2-48B7-4D69-A262-48C02F779BA7}">
      <dgm:prSet phldrT="[Text]"/>
      <dgm:spPr/>
      <dgm:t>
        <a:bodyPr/>
        <a:lstStyle/>
        <a:p>
          <a:r>
            <a:rPr lang="de-DE" dirty="0"/>
            <a:t>Kinder</a:t>
          </a:r>
        </a:p>
      </dgm:t>
    </dgm:pt>
    <dgm:pt modelId="{CE996DC1-CC52-4263-8D9E-B9F75976E269}" type="parTrans" cxnId="{1B8CFDC1-E3CC-429D-9EA0-6A8586EA6C23}">
      <dgm:prSet/>
      <dgm:spPr/>
      <dgm:t>
        <a:bodyPr/>
        <a:lstStyle/>
        <a:p>
          <a:endParaRPr lang="de-DE"/>
        </a:p>
      </dgm:t>
    </dgm:pt>
    <dgm:pt modelId="{4EA99BEF-F0D0-4110-B724-A1B038DD69E5}" type="sibTrans" cxnId="{1B8CFDC1-E3CC-429D-9EA0-6A8586EA6C23}">
      <dgm:prSet/>
      <dgm:spPr/>
      <dgm:t>
        <a:bodyPr/>
        <a:lstStyle/>
        <a:p>
          <a:endParaRPr lang="de-DE"/>
        </a:p>
      </dgm:t>
    </dgm:pt>
    <dgm:pt modelId="{E7145A58-3CAC-4204-AEAE-FFF4C993BA04}" type="pres">
      <dgm:prSet presAssocID="{9B2AE89F-3F4B-49BD-8985-CC57A7884FA2}" presName="compositeShape" presStyleCnt="0">
        <dgm:presLayoutVars>
          <dgm:chMax val="7"/>
          <dgm:dir/>
          <dgm:resizeHandles val="exact"/>
        </dgm:presLayoutVars>
      </dgm:prSet>
      <dgm:spPr/>
    </dgm:pt>
    <dgm:pt modelId="{2F41AAE9-B198-4E77-9F5F-6F60784A464F}" type="pres">
      <dgm:prSet presAssocID="{46EAB64B-82F9-45B2-8854-B7929B3DA923}" presName="circ1" presStyleLbl="vennNode1" presStyleIdx="0" presStyleCnt="3"/>
      <dgm:spPr/>
    </dgm:pt>
    <dgm:pt modelId="{8EFD0617-D4E4-4FA1-B91B-A8A8EE2D9D5E}" type="pres">
      <dgm:prSet presAssocID="{46EAB64B-82F9-45B2-8854-B7929B3DA9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5C01993-1C43-4400-8579-FF46757358F5}" type="pres">
      <dgm:prSet presAssocID="{A80BF436-3B7B-4526-AEFD-39AE7E242DF8}" presName="circ2" presStyleLbl="vennNode1" presStyleIdx="1" presStyleCnt="3"/>
      <dgm:spPr/>
    </dgm:pt>
    <dgm:pt modelId="{27713FBB-2B54-4679-85BF-3500AFC7470D}" type="pres">
      <dgm:prSet presAssocID="{A80BF436-3B7B-4526-AEFD-39AE7E242D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73F6ECB-5744-4B6A-9EA9-B7CEE9D7A535}" type="pres">
      <dgm:prSet presAssocID="{A51DECA2-48B7-4D69-A262-48C02F779BA7}" presName="circ3" presStyleLbl="vennNode1" presStyleIdx="2" presStyleCnt="3"/>
      <dgm:spPr/>
    </dgm:pt>
    <dgm:pt modelId="{B7601BCA-3452-4D34-A11D-9EF6F21961F3}" type="pres">
      <dgm:prSet presAssocID="{A51DECA2-48B7-4D69-A262-48C02F779B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D73926C-08DA-4EAC-85FD-731C8A0880CB}" type="presOf" srcId="{9B2AE89F-3F4B-49BD-8985-CC57A7884FA2}" destId="{E7145A58-3CAC-4204-AEAE-FFF4C993BA04}" srcOrd="0" destOrd="0" presId="urn:microsoft.com/office/officeart/2005/8/layout/venn1"/>
    <dgm:cxn modelId="{BCA08C80-55D4-4EEE-AE24-2D51B27FE747}" type="presOf" srcId="{A51DECA2-48B7-4D69-A262-48C02F779BA7}" destId="{B7601BCA-3452-4D34-A11D-9EF6F21961F3}" srcOrd="1" destOrd="0" presId="urn:microsoft.com/office/officeart/2005/8/layout/venn1"/>
    <dgm:cxn modelId="{A69DEC82-588F-4961-8591-1A25949C0EDE}" type="presOf" srcId="{A51DECA2-48B7-4D69-A262-48C02F779BA7}" destId="{973F6ECB-5744-4B6A-9EA9-B7CEE9D7A535}" srcOrd="0" destOrd="0" presId="urn:microsoft.com/office/officeart/2005/8/layout/venn1"/>
    <dgm:cxn modelId="{DC9274B1-0AEA-4911-8C93-EFAA86A5F189}" type="presOf" srcId="{A80BF436-3B7B-4526-AEFD-39AE7E242DF8}" destId="{27713FBB-2B54-4679-85BF-3500AFC7470D}" srcOrd="1" destOrd="0" presId="urn:microsoft.com/office/officeart/2005/8/layout/venn1"/>
    <dgm:cxn modelId="{1B8CFDC1-E3CC-429D-9EA0-6A8586EA6C23}" srcId="{9B2AE89F-3F4B-49BD-8985-CC57A7884FA2}" destId="{A51DECA2-48B7-4D69-A262-48C02F779BA7}" srcOrd="2" destOrd="0" parTransId="{CE996DC1-CC52-4263-8D9E-B9F75976E269}" sibTransId="{4EA99BEF-F0D0-4110-B724-A1B038DD69E5}"/>
    <dgm:cxn modelId="{0E0DC7C8-0094-47AE-A7F3-A3320E90B2DF}" type="presOf" srcId="{46EAB64B-82F9-45B2-8854-B7929B3DA923}" destId="{2F41AAE9-B198-4E77-9F5F-6F60784A464F}" srcOrd="0" destOrd="0" presId="urn:microsoft.com/office/officeart/2005/8/layout/venn1"/>
    <dgm:cxn modelId="{46B7ECE3-43DB-43DF-A1AE-D1D697989F7F}" srcId="{9B2AE89F-3F4B-49BD-8985-CC57A7884FA2}" destId="{46EAB64B-82F9-45B2-8854-B7929B3DA923}" srcOrd="0" destOrd="0" parTransId="{258105C0-08C7-46A8-8E92-1EDA44ED6924}" sibTransId="{39A343BA-8C64-4B99-9DB4-8665A74B1CEF}"/>
    <dgm:cxn modelId="{542CF8EC-BE4A-4FD6-B02F-3B7576E9B479}" type="presOf" srcId="{A80BF436-3B7B-4526-AEFD-39AE7E242DF8}" destId="{25C01993-1C43-4400-8579-FF46757358F5}" srcOrd="0" destOrd="0" presId="urn:microsoft.com/office/officeart/2005/8/layout/venn1"/>
    <dgm:cxn modelId="{7DF1BFED-636D-4E28-8459-9E52A64FF873}" srcId="{9B2AE89F-3F4B-49BD-8985-CC57A7884FA2}" destId="{A80BF436-3B7B-4526-AEFD-39AE7E242DF8}" srcOrd="1" destOrd="0" parTransId="{3AC58F67-8664-46AD-9F66-597BA1E9AF53}" sibTransId="{916315F9-E77C-4170-A9DB-36722C57313B}"/>
    <dgm:cxn modelId="{54F988FF-A446-4DB6-8626-48CACCB90DFB}" type="presOf" srcId="{46EAB64B-82F9-45B2-8854-B7929B3DA923}" destId="{8EFD0617-D4E4-4FA1-B91B-A8A8EE2D9D5E}" srcOrd="1" destOrd="0" presId="urn:microsoft.com/office/officeart/2005/8/layout/venn1"/>
    <dgm:cxn modelId="{D64D6EFD-FACB-4DFE-B02C-66411C3363A6}" type="presParOf" srcId="{E7145A58-3CAC-4204-AEAE-FFF4C993BA04}" destId="{2F41AAE9-B198-4E77-9F5F-6F60784A464F}" srcOrd="0" destOrd="0" presId="urn:microsoft.com/office/officeart/2005/8/layout/venn1"/>
    <dgm:cxn modelId="{C823F700-4AAE-47D3-A5D3-C0D17F821EAE}" type="presParOf" srcId="{E7145A58-3CAC-4204-AEAE-FFF4C993BA04}" destId="{8EFD0617-D4E4-4FA1-B91B-A8A8EE2D9D5E}" srcOrd="1" destOrd="0" presId="urn:microsoft.com/office/officeart/2005/8/layout/venn1"/>
    <dgm:cxn modelId="{B332A376-00A7-4C40-9E22-C2778910E2F2}" type="presParOf" srcId="{E7145A58-3CAC-4204-AEAE-FFF4C993BA04}" destId="{25C01993-1C43-4400-8579-FF46757358F5}" srcOrd="2" destOrd="0" presId="urn:microsoft.com/office/officeart/2005/8/layout/venn1"/>
    <dgm:cxn modelId="{3E3D9CBC-D0C4-4670-8ED3-970846BB6674}" type="presParOf" srcId="{E7145A58-3CAC-4204-AEAE-FFF4C993BA04}" destId="{27713FBB-2B54-4679-85BF-3500AFC7470D}" srcOrd="3" destOrd="0" presId="urn:microsoft.com/office/officeart/2005/8/layout/venn1"/>
    <dgm:cxn modelId="{ECB2D2E8-C0D9-46F9-8A90-A672A8FD2D43}" type="presParOf" srcId="{E7145A58-3CAC-4204-AEAE-FFF4C993BA04}" destId="{973F6ECB-5744-4B6A-9EA9-B7CEE9D7A535}" srcOrd="4" destOrd="0" presId="urn:microsoft.com/office/officeart/2005/8/layout/venn1"/>
    <dgm:cxn modelId="{F8DE53A4-9CFD-4CF9-BF6F-AFCF5E9EDA65}" type="presParOf" srcId="{E7145A58-3CAC-4204-AEAE-FFF4C993BA04}" destId="{B7601BCA-3452-4D34-A11D-9EF6F21961F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1AAE9-B198-4E77-9F5F-6F60784A464F}">
      <dsp:nvSpPr>
        <dsp:cNvPr id="0" name=""/>
        <dsp:cNvSpPr/>
      </dsp:nvSpPr>
      <dsp:spPr>
        <a:xfrm>
          <a:off x="2727959" y="56197"/>
          <a:ext cx="2697480" cy="2697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Lehrer*innen &amp; Schulen</a:t>
          </a:r>
        </a:p>
      </dsp:txBody>
      <dsp:txXfrm>
        <a:off x="3087623" y="528256"/>
        <a:ext cx="1978152" cy="1213866"/>
      </dsp:txXfrm>
    </dsp:sp>
    <dsp:sp modelId="{25C01993-1C43-4400-8579-FF46757358F5}">
      <dsp:nvSpPr>
        <dsp:cNvPr id="0" name=""/>
        <dsp:cNvSpPr/>
      </dsp:nvSpPr>
      <dsp:spPr>
        <a:xfrm>
          <a:off x="3701300" y="1742122"/>
          <a:ext cx="2697480" cy="2697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Eltern</a:t>
          </a:r>
        </a:p>
      </dsp:txBody>
      <dsp:txXfrm>
        <a:off x="4526280" y="2438971"/>
        <a:ext cx="1618488" cy="1483614"/>
      </dsp:txXfrm>
    </dsp:sp>
    <dsp:sp modelId="{973F6ECB-5744-4B6A-9EA9-B7CEE9D7A535}">
      <dsp:nvSpPr>
        <dsp:cNvPr id="0" name=""/>
        <dsp:cNvSpPr/>
      </dsp:nvSpPr>
      <dsp:spPr>
        <a:xfrm>
          <a:off x="1754619" y="1742122"/>
          <a:ext cx="2697480" cy="2697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Kinder</a:t>
          </a:r>
        </a:p>
      </dsp:txBody>
      <dsp:txXfrm>
        <a:off x="2008631" y="2438971"/>
        <a:ext cx="1618488" cy="1483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6CAF65D-0492-45D5-80EA-6D93F1D19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011EAB-843E-436F-9306-8B3FD556E1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C08FB8-EBFA-4BEE-84D2-F77CBDE424BA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55D9C249-A76E-4623-AACE-0B0BD8192B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11D0D30D-F7A8-4082-B21D-F23E168FD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6758121-BB90-4301-8CC6-FAD5E35265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0B8002-C7A2-451F-B3ED-B2648938A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8FFCD5-D084-4FC3-A40A-F239D0BE83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9B2F0C74-C851-428D-89F7-54A89FFE68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8BDBFA13-BB5E-4B63-8B4A-3D707FB191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51CA2BEE-6567-454D-A1C4-68083775AD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4580FE-6764-4C26-A129-E345FBAF3AAC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979B99FC-D81F-4998-A129-CF92544203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63290691-EB80-4A96-937D-1854ECAE31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C360FA55-24BB-4E1B-984B-24E43691D7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3B8E83-9F35-46FB-BFF4-5A4E3EF994D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0E486DE2-75F9-47B8-B001-233DD11FFD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9372429C-7E02-4402-A960-892C3A9951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6A4FFF5C-F5D4-4B98-9092-F46E37C35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F927FB-634B-4298-A10D-B101C6C0A805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F26618EE-DA32-4901-B12C-19003FD26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A5FAF0A9-2EFE-4FCC-8C78-D5585FB81B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574BAE23-6E95-4016-8A26-9BC6249A1AC7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2ED9B9-9F7F-462A-8B93-4C5C40508529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DC1845D7-72C2-4B5E-978E-F780C0AC9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6DC1AE55-094F-489A-A9D9-AB3B5B825A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BA21E8CE-FE44-4991-890E-293798CC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4A2A4C-F130-401F-9A2C-985464879091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7F356308-6316-4876-83CF-904E4F00DA1D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9">
            <a:extLst>
              <a:ext uri="{FF2B5EF4-FFF2-40B4-BE49-F238E27FC236}">
                <a16:creationId xmlns:a16="http://schemas.microsoft.com/office/drawing/2014/main" id="{2D606D6A-BEBA-4830-B611-A739FADDAE65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10">
            <a:extLst>
              <a:ext uri="{FF2B5EF4-FFF2-40B4-BE49-F238E27FC236}">
                <a16:creationId xmlns:a16="http://schemas.microsoft.com/office/drawing/2014/main" id="{0646532F-6960-4BDF-BF74-D8BF88984593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7" name="Datumsplatzhalter 27">
            <a:extLst>
              <a:ext uri="{FF2B5EF4-FFF2-40B4-BE49-F238E27FC236}">
                <a16:creationId xmlns:a16="http://schemas.microsoft.com/office/drawing/2014/main" id="{96423F12-D9FD-4AB4-B10D-4674D22F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BBFFC4-D77D-4DB6-AE8E-98273ABBA33F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10" name="Fußzeilenplatzhalter 16">
            <a:extLst>
              <a:ext uri="{FF2B5EF4-FFF2-40B4-BE49-F238E27FC236}">
                <a16:creationId xmlns:a16="http://schemas.microsoft.com/office/drawing/2014/main" id="{7A94916F-FA0C-4FD1-BE5A-9E776CE2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8">
            <a:extLst>
              <a:ext uri="{FF2B5EF4-FFF2-40B4-BE49-F238E27FC236}">
                <a16:creationId xmlns:a16="http://schemas.microsoft.com/office/drawing/2014/main" id="{E9C1608E-C8AA-4077-BF80-B0909358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41E888-AB91-4485-B39F-88636248EF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59230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514730A9-9AA9-4E3D-8722-CC293F264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32A2-BD5A-4C55-A9EF-B2038353176D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BC3DD636-4DC1-44A1-B3D6-6765E3C0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395CB782-1AAA-4EBF-BC3A-DD5127D6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C3D05-B799-4583-9FA4-A5CC4AE0C1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829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E5C3461E-562E-4847-8AD6-3D0902373D5D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48AC69F6-E251-4277-A10D-B981D159588C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8D03C016-7A88-4580-BBB4-2A5EB64EF1C4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430086B-DACC-4FA8-A930-6990D31E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110C-0F58-43DF-B0F2-22B2B759FFB9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CD71C36-33C7-4189-90C1-17F1552A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09D116CA-A8AD-4E4A-AF79-9B5F97FA8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272AD-1559-4AAA-AC06-49F5E7EDDC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3596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BEFD7495-26EF-4EA0-A90B-168A0CD9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084C0-E41B-4B29-A9BB-C32F11AE8B49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EA45D226-19C6-4933-8006-733A778B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id="{9C1F1748-BA38-4713-81A1-F1ABA6F74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C680-6550-4777-8EF0-C3CD2F7A4B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3392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65675" y="1600200"/>
            <a:ext cx="4000500" cy="21859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765675" y="3938588"/>
            <a:ext cx="4000500" cy="2187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Datumsplatzhalter 13">
            <a:extLst>
              <a:ext uri="{FF2B5EF4-FFF2-40B4-BE49-F238E27FC236}">
                <a16:creationId xmlns:a16="http://schemas.microsoft.com/office/drawing/2014/main" id="{F253F9C2-EFE4-4BB5-878C-EF5251766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B923-433C-40C4-BE65-4AB9E328AC6B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0F78C6E-D598-497A-96A2-BC9CDA110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22">
            <a:extLst>
              <a:ext uri="{FF2B5EF4-FFF2-40B4-BE49-F238E27FC236}">
                <a16:creationId xmlns:a16="http://schemas.microsoft.com/office/drawing/2014/main" id="{AA7A81DE-A0EB-4A40-8187-09B6C849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FB8E-28D4-42A4-9375-12317529CC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771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>
            <a:extLst>
              <a:ext uri="{FF2B5EF4-FFF2-40B4-BE49-F238E27FC236}">
                <a16:creationId xmlns:a16="http://schemas.microsoft.com/office/drawing/2014/main" id="{FE9083B8-DED2-49D3-AF3B-7BAB9A8B0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9CDF-D011-42B1-A09A-2884121B0D22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FD5391B-7C18-4C92-8C5D-949F1D4D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22">
            <a:extLst>
              <a:ext uri="{FF2B5EF4-FFF2-40B4-BE49-F238E27FC236}">
                <a16:creationId xmlns:a16="http://schemas.microsoft.com/office/drawing/2014/main" id="{DE9BC079-553E-40BC-83A7-90D920A3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FF38E-8AD3-4294-BBBD-DBDE3C8B0E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8353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7D7EFB77-7E94-40B4-8EBE-FBD343AC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83FE-05BA-419B-BA7F-7DDAC1BFBD6A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A9C1E436-84B4-4A2A-8AE1-D1409492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id="{E9661238-ADF1-4655-B099-F993432E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EDB21-6D8C-45B9-9DCF-78EDF67E10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95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13">
            <a:extLst>
              <a:ext uri="{FF2B5EF4-FFF2-40B4-BE49-F238E27FC236}">
                <a16:creationId xmlns:a16="http://schemas.microsoft.com/office/drawing/2014/main" id="{593E97BB-4EF9-424A-B86C-CAD8DC7E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31D4-98D6-4D91-8B38-34958D82167F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A9056934-8D05-41B3-91D0-4DDEABE1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22">
            <a:extLst>
              <a:ext uri="{FF2B5EF4-FFF2-40B4-BE49-F238E27FC236}">
                <a16:creationId xmlns:a16="http://schemas.microsoft.com/office/drawing/2014/main" id="{D1185875-DB09-44F4-8C03-95200643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156F9-272B-45F6-9917-5C17E3D055B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90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>
            <a:extLst>
              <a:ext uri="{FF2B5EF4-FFF2-40B4-BE49-F238E27FC236}">
                <a16:creationId xmlns:a16="http://schemas.microsoft.com/office/drawing/2014/main" id="{706FFD59-16CF-4A4F-AAA0-756D902C757A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7">
            <a:extLst>
              <a:ext uri="{FF2B5EF4-FFF2-40B4-BE49-F238E27FC236}">
                <a16:creationId xmlns:a16="http://schemas.microsoft.com/office/drawing/2014/main" id="{9E8E6DD9-8FAA-4C66-A56B-CB804929E34F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140BFB8E-F88E-4A27-985A-AAADA5194C5B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7" name="Datumsplatzhalter 11">
            <a:extLst>
              <a:ext uri="{FF2B5EF4-FFF2-40B4-BE49-F238E27FC236}">
                <a16:creationId xmlns:a16="http://schemas.microsoft.com/office/drawing/2014/main" id="{1F5DFAD1-5559-465A-83A7-DB30C5A2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0954-EF74-45C6-93B3-81E16018637E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8" name="Foliennummernplatzhalter 12">
            <a:extLst>
              <a:ext uri="{FF2B5EF4-FFF2-40B4-BE49-F238E27FC236}">
                <a16:creationId xmlns:a16="http://schemas.microsoft.com/office/drawing/2014/main" id="{E548C1F5-AC0F-426A-ABC7-1BCC4BA42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A9050389-B764-45FF-A75F-1EB5316F902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id="{0A1BB549-517C-476C-80DB-F4382540DC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434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7">
            <a:extLst>
              <a:ext uri="{FF2B5EF4-FFF2-40B4-BE49-F238E27FC236}">
                <a16:creationId xmlns:a16="http://schemas.microsoft.com/office/drawing/2014/main" id="{61511855-3BFF-439F-AA37-0F54C311A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27B673-BBFF-4389-AFCE-D6A0CA2A8CBD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6" name="Foliennummernplatzhalter 9">
            <a:extLst>
              <a:ext uri="{FF2B5EF4-FFF2-40B4-BE49-F238E27FC236}">
                <a16:creationId xmlns:a16="http://schemas.microsoft.com/office/drawing/2014/main" id="{41D91B4B-BE30-4912-BDDD-76D0BFEDE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7931-7AE0-4CB7-8BCC-58BF266119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11">
            <a:extLst>
              <a:ext uri="{FF2B5EF4-FFF2-40B4-BE49-F238E27FC236}">
                <a16:creationId xmlns:a16="http://schemas.microsoft.com/office/drawing/2014/main" id="{5E274706-8995-48D2-9082-6A06CF400D0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19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7" name="Datumsplatzhalter 9">
            <a:extLst>
              <a:ext uri="{FF2B5EF4-FFF2-40B4-BE49-F238E27FC236}">
                <a16:creationId xmlns:a16="http://schemas.microsoft.com/office/drawing/2014/main" id="{C0D372F2-D825-4214-B7D7-20283D972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EDF19F-E357-4AB0-B99A-E03FFFE19FDC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8" name="Foliennummernplatzhalter 11">
            <a:extLst>
              <a:ext uri="{FF2B5EF4-FFF2-40B4-BE49-F238E27FC236}">
                <a16:creationId xmlns:a16="http://schemas.microsoft.com/office/drawing/2014/main" id="{7549442D-6B4F-4D1F-AD8A-501B5F89A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CB18-78E7-4397-AE07-06F260F926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Fußzeilenplatzhalter 13">
            <a:extLst>
              <a:ext uri="{FF2B5EF4-FFF2-40B4-BE49-F238E27FC236}">
                <a16:creationId xmlns:a16="http://schemas.microsoft.com/office/drawing/2014/main" id="{9FE9674C-AAFE-42CC-9528-06C22A6362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88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13">
            <a:extLst>
              <a:ext uri="{FF2B5EF4-FFF2-40B4-BE49-F238E27FC236}">
                <a16:creationId xmlns:a16="http://schemas.microsoft.com/office/drawing/2014/main" id="{AC0362B5-65B7-4207-B789-E4DC36FD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2FB3C-A6ED-4D78-9882-7E2AE90002ED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4" name="Fußzeilenplatzhalter 2">
            <a:extLst>
              <a:ext uri="{FF2B5EF4-FFF2-40B4-BE49-F238E27FC236}">
                <a16:creationId xmlns:a16="http://schemas.microsoft.com/office/drawing/2014/main" id="{7B7DC032-8F5F-45C8-B263-431A3DA65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22">
            <a:extLst>
              <a:ext uri="{FF2B5EF4-FFF2-40B4-BE49-F238E27FC236}">
                <a16:creationId xmlns:a16="http://schemas.microsoft.com/office/drawing/2014/main" id="{7410D557-CAB2-4DCB-89CF-10A90D62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5281-FCB5-4407-BE9F-64291DA9A0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389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794479-D38D-4A37-9808-8AD29D19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E35DB-5B06-457C-831E-7D4093C4DA31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2D7CA-D953-4075-8BED-E2529CAC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45E8D5-E030-430C-9A8C-0FFCEC73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2D82E4-646D-4E7E-80E8-3B05E24137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81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13">
            <a:extLst>
              <a:ext uri="{FF2B5EF4-FFF2-40B4-BE49-F238E27FC236}">
                <a16:creationId xmlns:a16="http://schemas.microsoft.com/office/drawing/2014/main" id="{3FEDE5FA-2EF6-4663-B0BF-FD94C62A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60F7-C98C-49B4-8B8F-45DA448AA35F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134CA5EB-A1E6-4CCC-8786-87FDB13F2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22">
            <a:extLst>
              <a:ext uri="{FF2B5EF4-FFF2-40B4-BE49-F238E27FC236}">
                <a16:creationId xmlns:a16="http://schemas.microsoft.com/office/drawing/2014/main" id="{71200767-1A84-4779-930A-C92B88E5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7A7A-1C46-453E-9B2E-7BBCE642B2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1721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>
            <a:extLst>
              <a:ext uri="{FF2B5EF4-FFF2-40B4-BE49-F238E27FC236}">
                <a16:creationId xmlns:a16="http://schemas.microsoft.com/office/drawing/2014/main" id="{8798D504-D524-4D1F-BB91-BB0042A5780B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8">
            <a:extLst>
              <a:ext uri="{FF2B5EF4-FFF2-40B4-BE49-F238E27FC236}">
                <a16:creationId xmlns:a16="http://schemas.microsoft.com/office/drawing/2014/main" id="{A2AA1380-576D-4A76-8016-D299AECB474F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9">
            <a:extLst>
              <a:ext uri="{FF2B5EF4-FFF2-40B4-BE49-F238E27FC236}">
                <a16:creationId xmlns:a16="http://schemas.microsoft.com/office/drawing/2014/main" id="{20264F6B-7C17-450F-AEAF-E47CDF64B5C9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10">
            <a:extLst>
              <a:ext uri="{FF2B5EF4-FFF2-40B4-BE49-F238E27FC236}">
                <a16:creationId xmlns:a16="http://schemas.microsoft.com/office/drawing/2014/main" id="{64F05542-4EB8-4A9A-B3AC-BB0350B86E6A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9" name="Datumsplatzhalter 11">
            <a:extLst>
              <a:ext uri="{FF2B5EF4-FFF2-40B4-BE49-F238E27FC236}">
                <a16:creationId xmlns:a16="http://schemas.microsoft.com/office/drawing/2014/main" id="{F3C5E147-D321-443E-A1A6-37D6ECB5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E04DF6-FF3C-4DA9-843E-2F44B6E802A0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10" name="Foliennummernplatzhalter 12">
            <a:extLst>
              <a:ext uri="{FF2B5EF4-FFF2-40B4-BE49-F238E27FC236}">
                <a16:creationId xmlns:a16="http://schemas.microsoft.com/office/drawing/2014/main" id="{F7B9C0C8-EB80-4BCC-865A-B90F419AAD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BA09375-0336-48E9-9A7B-D94F92F0333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1" name="Fußzeilenplatzhalter 13">
            <a:extLst>
              <a:ext uri="{FF2B5EF4-FFF2-40B4-BE49-F238E27FC236}">
                <a16:creationId xmlns:a16="http://schemas.microsoft.com/office/drawing/2014/main" id="{747088A0-7CB3-4AD1-AABB-48E12FD871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771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21">
            <a:extLst>
              <a:ext uri="{FF2B5EF4-FFF2-40B4-BE49-F238E27FC236}">
                <a16:creationId xmlns:a16="http://schemas.microsoft.com/office/drawing/2014/main" id="{D1BBD104-8CEE-4B3A-AE09-EB7F9D04ED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platzhalter 12">
            <a:extLst>
              <a:ext uri="{FF2B5EF4-FFF2-40B4-BE49-F238E27FC236}">
                <a16:creationId xmlns:a16="http://schemas.microsoft.com/office/drawing/2014/main" id="{289E2618-6B1D-4D72-AF62-386E8F488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8E6F1FC6-0E30-4A9E-B4CB-6FDC94F70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0BFD692-3C26-4B03-9607-C373AF498D26}" type="datetimeFigureOut">
              <a:rPr lang="de-DE"/>
              <a:pPr>
                <a:defRPr/>
              </a:pPr>
              <a:t>11.02.2025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E3F9999-2FB9-4765-AA8C-6B259462C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DB567F0-CC87-4679-B806-C36C094BD60A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F30C6E1-3FBA-4297-86F3-965246886BD5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BA08297-D527-479B-8910-D2D1907CD707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9C2FA30C-D466-4D43-B333-D0E8D5F94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F4F22934-CC33-468B-B725-C8AC6998D07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2" r:id="rId2"/>
    <p:sldLayoutId id="2147483891" r:id="rId3"/>
    <p:sldLayoutId id="2147483892" r:id="rId4"/>
    <p:sldLayoutId id="2147483893" r:id="rId5"/>
    <p:sldLayoutId id="2147483883" r:id="rId6"/>
    <p:sldLayoutId id="2147483894" r:id="rId7"/>
    <p:sldLayoutId id="2147483884" r:id="rId8"/>
    <p:sldLayoutId id="2147483895" r:id="rId9"/>
    <p:sldLayoutId id="2147483885" r:id="rId10"/>
    <p:sldLayoutId id="2147483896" r:id="rId11"/>
    <p:sldLayoutId id="2147483886" r:id="rId12"/>
    <p:sldLayoutId id="2147483887" r:id="rId13"/>
    <p:sldLayoutId id="2147483888" r:id="rId14"/>
    <p:sldLayoutId id="2147483889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F6A7AB3C-953F-4B52-AFE4-869750D3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de-DE" altLang="de-DE" sz="4000"/>
              <a:t>Hörgeschädigte Kinder an der allgemeinen Schule</a:t>
            </a:r>
          </a:p>
        </p:txBody>
      </p:sp>
      <p:sp>
        <p:nvSpPr>
          <p:cNvPr id="10243" name="Inhaltsplatzhalter 2">
            <a:extLst>
              <a:ext uri="{FF2B5EF4-FFF2-40B4-BE49-F238E27FC236}">
                <a16:creationId xmlns:a16="http://schemas.microsoft.com/office/drawing/2014/main" id="{100A2BCC-A539-4D7F-88E1-EC08FF181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2492375"/>
            <a:ext cx="4606925" cy="360362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de-DE" altLang="de-DE" sz="3600"/>
              <a:t>Was macht eigentlich der Sonderpädagogische Dienst ??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9FBE8D61-B039-4381-AB16-7A56C66D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529013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282E143B-7D72-4250-9317-742D1D31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de-DE" altLang="de-DE"/>
              <a:t>Zusammenarbeit mit außerschulischen Institutionen</a:t>
            </a:r>
          </a:p>
        </p:txBody>
      </p:sp>
      <p:sp>
        <p:nvSpPr>
          <p:cNvPr id="24579" name="Inhaltsplatzhalter 2">
            <a:extLst>
              <a:ext uri="{FF2B5EF4-FFF2-40B4-BE49-F238E27FC236}">
                <a16:creationId xmlns:a16="http://schemas.microsoft.com/office/drawing/2014/main" id="{8B9A81D0-4FB9-467B-A7E4-DD1BD78483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68888"/>
          </a:xfrm>
        </p:spPr>
        <p:txBody>
          <a:bodyPr/>
          <a:lstStyle/>
          <a:p>
            <a:r>
              <a:rPr lang="de-DE" altLang="de-DE" sz="2400" dirty="0"/>
              <a:t>Akustiker und Cochlea-</a:t>
            </a:r>
            <a:r>
              <a:rPr lang="de-DE" altLang="de-DE" sz="2400" dirty="0" err="1"/>
              <a:t>Implant</a:t>
            </a:r>
            <a:r>
              <a:rPr lang="de-DE" altLang="de-DE" sz="2400" dirty="0"/>
              <a:t>-Zentren </a:t>
            </a:r>
            <a:r>
              <a:rPr lang="de-DE" altLang="de-DE" sz="2100" dirty="0"/>
              <a:t>(Freiburg, Hannover, Friedberg)</a:t>
            </a:r>
          </a:p>
          <a:p>
            <a:r>
              <a:rPr lang="de-DE" altLang="de-DE" sz="2400" dirty="0"/>
              <a:t>Schulträger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dirty="0"/>
              <a:t>z.B.: 	Stellungnahmen für bauliche Umbaumaßnahmen, wie z.B.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dirty="0"/>
              <a:t>	Akustikdecke</a:t>
            </a:r>
          </a:p>
          <a:p>
            <a:r>
              <a:rPr lang="de-DE" altLang="de-DE" sz="2400" dirty="0"/>
              <a:t>Jugend- und Sozialbehörde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dirty="0"/>
              <a:t>z.B.: 	Stellungnahmen für Gewährung einer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dirty="0"/>
              <a:t>	Eingliederungshilfemaßnahme</a:t>
            </a:r>
          </a:p>
          <a:p>
            <a:r>
              <a:rPr lang="de-DE" altLang="de-DE" sz="2400" dirty="0"/>
              <a:t>Krankenkassen</a:t>
            </a:r>
            <a:br>
              <a:rPr lang="de-DE" altLang="de-DE" sz="2400" dirty="0"/>
            </a:br>
            <a:r>
              <a:rPr lang="de-DE" altLang="de-DE" sz="2100" dirty="0"/>
              <a:t>z.B.: 	Stellungnahmen zur Gewährung der Kostenübernahme von 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r>
              <a:rPr lang="de-DE" altLang="de-DE" sz="2100" dirty="0"/>
              <a:t>	schulischen Hilfsmitteln (z.B. Höranlage, Schülermikrofon,..)</a:t>
            </a:r>
          </a:p>
          <a:p>
            <a:r>
              <a:rPr lang="de-DE" altLang="de-DE" sz="2400" dirty="0"/>
              <a:t>Therapeuten (Logopädie, Ergotherapie,..)</a:t>
            </a:r>
          </a:p>
          <a:p>
            <a:pPr marL="320675" lvl="1" indent="0">
              <a:buFont typeface="Wingdings 2" panose="05020102010507070707" pitchFamily="18" charset="2"/>
              <a:buNone/>
            </a:pPr>
            <a:endParaRPr lang="de-DE" altLang="de-DE" sz="2100" dirty="0"/>
          </a:p>
          <a:p>
            <a:endParaRPr lang="de-DE" altLang="de-DE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E669457-7575-4A93-B7C8-F9BDA637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Übergänge gestalten: </a:t>
            </a:r>
            <a:br>
              <a:rPr lang="de-DE" altLang="de-DE"/>
            </a:br>
            <a:r>
              <a:rPr lang="de-DE" altLang="de-DE" sz="4000"/>
              <a:t>Frühförderung- Schule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EFE9BE6-2B1D-4CA1-942C-549E7868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de-DE" altLang="de-DE"/>
              <a:t>Enger Austausch mit Frühförderteam</a:t>
            </a:r>
          </a:p>
          <a:p>
            <a:pPr eaLnBrk="1" hangingPunct="1"/>
            <a:r>
              <a:rPr lang="de-DE" altLang="de-DE"/>
              <a:t>Hospitation in der Vorschulgruppe</a:t>
            </a:r>
          </a:p>
          <a:p>
            <a:pPr eaLnBrk="1" hangingPunct="1"/>
            <a:r>
              <a:rPr lang="de-DE" altLang="de-DE"/>
              <a:t>Gemeinsame Gespräche mit der in Frage kommenden Schule </a:t>
            </a:r>
          </a:p>
          <a:p>
            <a:pPr eaLnBrk="1" hangingPunct="1"/>
            <a:r>
              <a:rPr lang="de-DE" altLang="de-DE"/>
              <a:t>Ggf. Hilfe bei Anträgen (z.B. Akustikdecke)</a:t>
            </a:r>
          </a:p>
          <a:p>
            <a:pPr eaLnBrk="1" hangingPunct="1"/>
            <a:r>
              <a:rPr lang="de-DE" altLang="de-DE"/>
              <a:t>Im Juli/ September Fortbildung für Lehrer</a:t>
            </a:r>
          </a:p>
          <a:p>
            <a:pPr eaLnBrk="1" hangingPunct="1"/>
            <a:r>
              <a:rPr lang="de-DE" altLang="de-DE"/>
              <a:t>Im September: Gemeinsames Gespräch in der Schule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06B0AE-566E-408E-9616-5149C235A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Übergänge gestalten: </a:t>
            </a:r>
            <a:br>
              <a:rPr lang="de-DE" altLang="de-DE"/>
            </a:br>
            <a:r>
              <a:rPr lang="de-DE" altLang="de-DE" sz="4000"/>
              <a:t>Grundschule – weiterführende Schule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9C9533-7D0F-4B88-933B-66413C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/>
            <a:r>
              <a:rPr lang="de-DE" altLang="de-DE"/>
              <a:t>Angebot von Sprach- /Schulleistungsdiagnostik</a:t>
            </a:r>
          </a:p>
          <a:p>
            <a:pPr eaLnBrk="1" hangingPunct="1"/>
            <a:r>
              <a:rPr lang="de-DE" altLang="de-DE"/>
              <a:t>Angebot an den Grundschul-Empfehlungs-Gesprächen teilzunehmen</a:t>
            </a:r>
          </a:p>
          <a:p>
            <a:pPr eaLnBrk="1" hangingPunct="1"/>
            <a:r>
              <a:rPr lang="de-DE" altLang="de-DE"/>
              <a:t>Gemeinsame Gespräche mit der in Frage kommenden Schule </a:t>
            </a:r>
          </a:p>
          <a:p>
            <a:pPr eaLnBrk="1" hangingPunct="1"/>
            <a:r>
              <a:rPr lang="de-DE" altLang="de-DE"/>
              <a:t>Ggf. Hilfe bei Anträgen (z.B. Akustikdecke, Schülermikros aufstocken)</a:t>
            </a:r>
          </a:p>
          <a:p>
            <a:pPr eaLnBrk="1" hangingPunct="1"/>
            <a:r>
              <a:rPr lang="de-DE" altLang="de-DE"/>
              <a:t>Im Juli/ September Fortbildung für Lehrer</a:t>
            </a:r>
          </a:p>
          <a:p>
            <a:pPr eaLnBrk="1" hangingPunct="1"/>
            <a:r>
              <a:rPr lang="de-DE" altLang="de-DE"/>
              <a:t>Im September: Lehrerinfo/ Eltern-Lehrer-Gespräche, Stunde für die Klasse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4C9702F1-2775-4A0F-948C-99049E943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Übergänge gestalten:</a:t>
            </a:r>
            <a:br>
              <a:rPr lang="de-DE" altLang="de-DE"/>
            </a:br>
            <a:r>
              <a:rPr lang="de-DE" altLang="de-DE" sz="4000"/>
              <a:t>Schule und Beruf/ Studium</a:t>
            </a:r>
          </a:p>
        </p:txBody>
      </p:sp>
      <p:sp>
        <p:nvSpPr>
          <p:cNvPr id="27651" name="Inhaltsplatzhalter 2">
            <a:extLst>
              <a:ext uri="{FF2B5EF4-FFF2-40B4-BE49-F238E27FC236}">
                <a16:creationId xmlns:a16="http://schemas.microsoft.com/office/drawing/2014/main" id="{1E03B43B-BEB3-4864-8B37-D52B7A5E31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1700213"/>
            <a:ext cx="8153400" cy="4495800"/>
          </a:xfrm>
        </p:spPr>
        <p:txBody>
          <a:bodyPr/>
          <a:lstStyle/>
          <a:p>
            <a:pPr eaLnBrk="1" hangingPunct="1"/>
            <a:r>
              <a:rPr lang="de-DE" altLang="de-DE" sz="2400"/>
              <a:t>Kontakt herstellen zu BIBS (Berufliche Integration in Betrieb und Schule) – Unterstützung der wohnortnahen Ausbildung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400"/>
              <a:t>	</a:t>
            </a:r>
            <a:r>
              <a:rPr lang="de-DE" altLang="de-DE" sz="2000"/>
              <a:t>(für Schüler, Eltern, Schule)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/>
          </a:p>
          <a:p>
            <a:pPr eaLnBrk="1" hangingPunct="1"/>
            <a:r>
              <a:rPr lang="de-DE" altLang="de-DE" sz="2400"/>
              <a:t>Informationsgespräche für Eltern und Schüler, um verschiedene Ausbildundungs“wege“ darzustellen</a:t>
            </a:r>
            <a:br>
              <a:rPr lang="de-DE" altLang="de-DE" sz="2400"/>
            </a:br>
            <a:endParaRPr lang="de-DE" altLang="de-DE" sz="2400"/>
          </a:p>
          <a:p>
            <a:pPr eaLnBrk="1" hangingPunct="1"/>
            <a:r>
              <a:rPr lang="de-DE" altLang="de-DE" sz="2400"/>
              <a:t>Informationen zu Studium mit Hörschädigung</a:t>
            </a:r>
            <a:br>
              <a:rPr lang="de-DE" altLang="de-DE" sz="2400"/>
            </a:br>
            <a:r>
              <a:rPr lang="de-DE" altLang="de-DE" sz="2000"/>
              <a:t>(umfangreiches Informationsskript)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de-DE" altLang="de-DE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2DF62C01-5D1A-4ECA-AFCC-BCA216C8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C8A9B4-934C-4BA4-843C-3029868211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defRPr/>
            </a:pPr>
            <a:r>
              <a:rPr lang="de-DE" dirty="0"/>
              <a:t>Der SOPÄDIE berät, wenn Kinder mit einer Höreinschränkung ganz regulär die allgemeine Schule besuchen.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Manche hörgeschädigte Kinder besuchen als Inklusionskind die allgemeine Schule. Hier kommt regelmäßig ein Sonderschullehrer an die Schule.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35F14A1C-9F8F-4911-979C-B3F941AF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59" cy="990600"/>
          </a:xfrm>
        </p:spPr>
        <p:txBody>
          <a:bodyPr/>
          <a:lstStyle/>
          <a:p>
            <a:r>
              <a:rPr lang="de-DE" altLang="de-DE" dirty="0"/>
              <a:t>Der SOPÄDIE berät und unterstützt…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43F5E440-D065-4924-8289-715679A2DBB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9026294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B3EEE96-2816-4E8C-A16B-A180AB0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3602038" cy="990600"/>
          </a:xfrm>
        </p:spPr>
        <p:txBody>
          <a:bodyPr/>
          <a:lstStyle/>
          <a:p>
            <a:pPr eaLnBrk="1" hangingPunct="1"/>
            <a:r>
              <a:rPr lang="de-DE" altLang="de-DE" sz="4000"/>
              <a:t>Einzugsgebiet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4879B105-E589-4FD1-AC1B-A74B50A59F8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6513" y="0"/>
            <a:ext cx="5297487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070A7EB6-D07B-487E-9714-0E41E48D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Hospitation und Beratung vor Ort</a:t>
            </a:r>
          </a:p>
        </p:txBody>
      </p:sp>
      <p:sp>
        <p:nvSpPr>
          <p:cNvPr id="13315" name="Inhaltsplatzhalter 2">
            <a:extLst>
              <a:ext uri="{FF2B5EF4-FFF2-40B4-BE49-F238E27FC236}">
                <a16:creationId xmlns:a16="http://schemas.microsoft.com/office/drawing/2014/main" id="{486CFA90-7A3F-4134-AB53-61D0E07B4DA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1341438"/>
            <a:ext cx="8424862" cy="48974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de-DE" altLang="de-DE" sz="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Beratung der Schulleitung und Lehrer vor Ein- bzw. Umschulung des Kindes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1900" dirty="0"/>
              <a:t>Was brauchen hörgeschädigte Kinder an der allgemeinen Schule?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Hospitation und Beratung während des Schuljahres nach Bedarf 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/>
              <a:t>Eindrücke von Kind und Umgebung sammeln</a:t>
            </a:r>
          </a:p>
          <a:p>
            <a:pPr lvl="1" eaLnBrk="1" hangingPunct="1">
              <a:lnSpc>
                <a:spcPct val="90000"/>
              </a:lnSpc>
            </a:pPr>
            <a:r>
              <a:rPr lang="de-DE" altLang="de-DE" sz="2200" dirty="0"/>
              <a:t>Besprechung mit der Lehrerin/ dem Lehrer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/>
              <a:t>Darstellung der Situation des Kindes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/>
              <a:t>Sitzplatz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/>
              <a:t>Höranlage, Akustik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/>
              <a:t>Nachteilsausgleich</a:t>
            </a:r>
          </a:p>
          <a:p>
            <a:pPr marL="1143000" lvl="2" eaLnBrk="1" hangingPunct="1">
              <a:lnSpc>
                <a:spcPct val="90000"/>
              </a:lnSpc>
            </a:pPr>
            <a:r>
              <a:rPr lang="de-DE" altLang="de-DE" sz="1500" dirty="0"/>
              <a:t>Weitere </a:t>
            </a:r>
            <a:r>
              <a:rPr lang="de-DE" altLang="de-DE" sz="1500" dirty="0" err="1"/>
              <a:t>hörgeschädigtenspezifische</a:t>
            </a:r>
            <a:r>
              <a:rPr lang="de-DE" altLang="de-DE" sz="1500" dirty="0"/>
              <a:t> Maßnahmen</a:t>
            </a:r>
            <a:endParaRPr lang="de-DE" altLang="de-DE" sz="1800" dirty="0"/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Teilnahme an Klassenkonferenzen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Vernetzung (Therapeuten, Akustiker, andere Beratungslehrer, Familien,..)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sz="2200" dirty="0"/>
              <a:t>Runde Tische (Eltern, Schulleitung, Lehrer, Integrationskraft,…)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022A35-868C-47A7-A9C0-431D927EA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sz="4000" dirty="0"/>
              <a:t>Expertenstunden für die Schüler*innen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E1A6181-82F5-4E8D-B2ED-F6608EE2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/>
              <a:t>Das Angebot der Expertenstunden richtet sich an Klassen, in welchen ein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de-DE" altLang="de-DE" sz="1800" dirty="0"/>
              <a:t>hörgeschädigtes Kind integriert ist.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de-DE" altLang="de-DE" sz="1800" dirty="0"/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/>
              <a:t>Klasse 1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Handpuppe mit CI oder HG kommt in den Sitzkreis und erzählt von seinen Hörhilfen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/>
              <a:t>Klasse 2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Thema Sinne: Einheit oder Doppelstunde zum Thema Ohr- Hören- Schwerhörigkeit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/>
              <a:t>Klasse 5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Ohr- Hören- Schwerhörigkeit</a:t>
            </a:r>
          </a:p>
          <a:p>
            <a:pPr eaLnBrk="1" hangingPunct="1">
              <a:lnSpc>
                <a:spcPct val="80000"/>
              </a:lnSpc>
            </a:pPr>
            <a:r>
              <a:rPr lang="de-DE" altLang="de-DE" sz="1800" b="1" dirty="0"/>
              <a:t>bei Bedarf in jeder Klassenstufe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Gebärden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Einsatz vom Schülermikrofon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Diskussion Nachteilsausgleich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Was ist ein Cochlea Implantat</a:t>
            </a:r>
          </a:p>
          <a:p>
            <a:pPr lvl="1" eaLnBrk="1" hangingPunct="1">
              <a:lnSpc>
                <a:spcPct val="80000"/>
              </a:lnSpc>
            </a:pPr>
            <a:r>
              <a:rPr lang="de-DE" altLang="de-DE" sz="1500" dirty="0"/>
              <a:t>………..</a:t>
            </a:r>
          </a:p>
          <a:p>
            <a:pPr lvl="1" eaLnBrk="1" hangingPunct="1">
              <a:lnSpc>
                <a:spcPct val="80000"/>
              </a:lnSpc>
            </a:pPr>
            <a:endParaRPr lang="de-DE" altLang="de-DE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6FB6F5DA-308C-4F8D-B019-7CADC56B5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 dirty="0"/>
              <a:t>Fortbildungen für die Lehrkräfte</a:t>
            </a:r>
          </a:p>
        </p:txBody>
      </p:sp>
      <p:sp>
        <p:nvSpPr>
          <p:cNvPr id="16387" name="Inhaltsplatzhalter 2">
            <a:extLst>
              <a:ext uri="{FF2B5EF4-FFF2-40B4-BE49-F238E27FC236}">
                <a16:creationId xmlns:a16="http://schemas.microsoft.com/office/drawing/2014/main" id="{0913966D-DC96-467E-A474-5828A621A1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endParaRPr lang="de-DE" altLang="de-DE" sz="2400" b="1" dirty="0"/>
          </a:p>
          <a:p>
            <a:pPr eaLnBrk="1" hangingPunct="1">
              <a:defRPr/>
            </a:pPr>
            <a:r>
              <a:rPr lang="de-DE" altLang="de-DE" sz="2400" b="1" dirty="0"/>
              <a:t>Einführungsveranstaltung für Lehrkräfte der allgemeinen Schulen 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2400" dirty="0"/>
              <a:t>	Zwei mal im Jahr – am Ende und zu Beginn des Schuljahres</a:t>
            </a:r>
          </a:p>
          <a:p>
            <a:pPr lvl="1" eaLnBrk="1" hangingPunct="1">
              <a:defRPr/>
            </a:pPr>
            <a:r>
              <a:rPr lang="de-DE" altLang="de-DE" sz="1600" dirty="0"/>
              <a:t>Das Ohr</a:t>
            </a:r>
          </a:p>
          <a:p>
            <a:pPr lvl="1" eaLnBrk="1" hangingPunct="1">
              <a:defRPr/>
            </a:pPr>
            <a:r>
              <a:rPr lang="de-DE" altLang="de-DE" sz="1600" dirty="0"/>
              <a:t>Vorgang des Hörens</a:t>
            </a:r>
          </a:p>
          <a:p>
            <a:pPr lvl="1" eaLnBrk="1" hangingPunct="1">
              <a:defRPr/>
            </a:pPr>
            <a:r>
              <a:rPr lang="de-DE" altLang="de-DE" sz="1600" dirty="0"/>
              <a:t>Darstellen von verschiedenen Schwerhörigkeiten (visuell und akustisch)</a:t>
            </a:r>
          </a:p>
          <a:p>
            <a:pPr lvl="1" eaLnBrk="1" hangingPunct="1">
              <a:defRPr/>
            </a:pPr>
            <a:r>
              <a:rPr lang="de-DE" altLang="de-DE" sz="1600" dirty="0"/>
              <a:t>Vorstellen von verschiedenen Hörhilfen</a:t>
            </a:r>
          </a:p>
          <a:p>
            <a:pPr lvl="1" eaLnBrk="1" hangingPunct="1">
              <a:defRPr/>
            </a:pPr>
            <a:r>
              <a:rPr lang="de-DE" altLang="de-DE" sz="1600" dirty="0"/>
              <a:t>Hinweise und Umsetzungsmöglichkeiten für den Unterricht</a:t>
            </a:r>
          </a:p>
          <a:p>
            <a:pPr marL="366713" lvl="1" indent="0" eaLnBrk="1" hangingPunct="1">
              <a:buFont typeface="Wingdings 2" panose="05020102010507070707" pitchFamily="18" charset="2"/>
              <a:buNone/>
              <a:defRPr/>
            </a:pPr>
            <a:endParaRPr lang="de-DE" altLang="de-DE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09F42C2A-25CE-49F2-A448-E024C765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de-DE" altLang="de-DE"/>
              <a:t>Angebote für Eltern</a:t>
            </a:r>
          </a:p>
        </p:txBody>
      </p:sp>
      <p:sp>
        <p:nvSpPr>
          <p:cNvPr id="17411" name="Inhaltsplatzhalter 2">
            <a:extLst>
              <a:ext uri="{FF2B5EF4-FFF2-40B4-BE49-F238E27FC236}">
                <a16:creationId xmlns:a16="http://schemas.microsoft.com/office/drawing/2014/main" id="{2FF140D1-414A-46BB-B4E7-7AF0CAE568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188" y="2060575"/>
            <a:ext cx="8153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2400" dirty="0"/>
              <a:t>Bei allen Fragen dürfen sich Eltern an uns wenden</a:t>
            </a:r>
          </a:p>
          <a:p>
            <a:pPr eaLnBrk="1" hangingPunct="1">
              <a:defRPr/>
            </a:pPr>
            <a:r>
              <a:rPr lang="de-DE" altLang="de-DE" sz="2400" dirty="0"/>
              <a:t>Regelmäßige Telefonate im Zusammenhang mit den Hospitationen</a:t>
            </a:r>
          </a:p>
          <a:p>
            <a:pPr eaLnBrk="1" hangingPunct="1">
              <a:defRPr/>
            </a:pPr>
            <a:r>
              <a:rPr lang="de-DE" altLang="de-DE" sz="2400" dirty="0"/>
              <a:t>Themenelternabende oder Familiensamstage</a:t>
            </a:r>
          </a:p>
          <a:p>
            <a:pPr lvl="1" eaLnBrk="1" hangingPunct="1">
              <a:defRPr/>
            </a:pPr>
            <a:r>
              <a:rPr lang="de-DE" altLang="de-DE" sz="1700" dirty="0"/>
              <a:t>bisherige Themen:</a:t>
            </a:r>
            <a:br>
              <a:rPr lang="de-DE" altLang="de-DE" sz="1700" dirty="0"/>
            </a:br>
            <a:r>
              <a:rPr lang="de-DE" altLang="de-DE" sz="1700" dirty="0"/>
              <a:t>- Erfahrungsbericht einer hörgeschädigten Kollegin </a:t>
            </a:r>
          </a:p>
          <a:p>
            <a:pPr marL="641350" lvl="2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400" dirty="0"/>
              <a:t>- </a:t>
            </a:r>
            <a:r>
              <a:rPr lang="de-DE" altLang="de-DE" sz="1700" dirty="0"/>
              <a:t>Nachteilsausgleich- was ist das?</a:t>
            </a:r>
          </a:p>
          <a:p>
            <a:pPr marL="927100" lvl="2" indent="-285750" eaLnBrk="1" hangingPunct="1">
              <a:buFontTx/>
              <a:buChar char="-"/>
              <a:defRPr/>
            </a:pPr>
            <a:r>
              <a:rPr lang="de-DE" altLang="de-DE" sz="1700" dirty="0"/>
              <a:t>Workshop für Eltern mit Oliver </a:t>
            </a:r>
            <a:r>
              <a:rPr lang="de-DE" altLang="de-DE" sz="1700" dirty="0" err="1"/>
              <a:t>Rien</a:t>
            </a:r>
            <a:r>
              <a:rPr lang="de-DE" altLang="de-DE" sz="1700" dirty="0"/>
              <a:t> (Psychologe)</a:t>
            </a:r>
          </a:p>
          <a:p>
            <a:pPr marL="927100" lvl="2" indent="-285750" eaLnBrk="1" hangingPunct="1">
              <a:buFontTx/>
              <a:buChar char="-"/>
              <a:defRPr/>
            </a:pPr>
            <a:r>
              <a:rPr lang="de-DE" altLang="de-DE" sz="1700" dirty="0"/>
              <a:t>Höranlagen-Technik</a:t>
            </a:r>
          </a:p>
          <a:p>
            <a:pPr marL="927100" lvl="2" indent="-285750" eaLnBrk="1" hangingPunct="1">
              <a:buFontTx/>
              <a:buChar char="-"/>
              <a:defRPr/>
            </a:pPr>
            <a:r>
              <a:rPr lang="de-DE" altLang="de-DE" sz="1700" dirty="0"/>
              <a:t>Hörtaktik	</a:t>
            </a:r>
          </a:p>
          <a:p>
            <a:pPr eaLnBrk="1" hangingPunct="1">
              <a:defRPr/>
            </a:pPr>
            <a:r>
              <a:rPr lang="de-DE" altLang="de-DE" sz="2400" dirty="0"/>
              <a:t>Elternstammtisch (ca. 2 mal im Jahr)</a:t>
            </a:r>
          </a:p>
          <a:p>
            <a:pPr eaLnBrk="1" hangingPunct="1">
              <a:defRPr/>
            </a:pPr>
            <a:r>
              <a:rPr lang="de-DE" altLang="de-DE" sz="2400" dirty="0"/>
              <a:t>Auf Wunsch Vernetzung/ Kontakte zu anderen Eltern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321B03F7-7634-4BD8-9FF2-2E9E4060BD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1520" y="228600"/>
            <a:ext cx="8640960" cy="990600"/>
          </a:xfrm>
        </p:spPr>
        <p:txBody>
          <a:bodyPr/>
          <a:lstStyle/>
          <a:p>
            <a:pPr eaLnBrk="1" hangingPunct="1"/>
            <a:r>
              <a:rPr lang="de-DE" altLang="de-DE" dirty="0"/>
              <a:t>Angebote für Kinder und Jugendliche</a:t>
            </a:r>
          </a:p>
        </p:txBody>
      </p:sp>
      <p:sp>
        <p:nvSpPr>
          <p:cNvPr id="22531" name="Inhaltsplatzhalter 2">
            <a:extLst>
              <a:ext uri="{FF2B5EF4-FFF2-40B4-BE49-F238E27FC236}">
                <a16:creationId xmlns:a16="http://schemas.microsoft.com/office/drawing/2014/main" id="{B411670E-B877-425E-8007-8E3568F8DB3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39750" y="1484313"/>
            <a:ext cx="7777163" cy="4495800"/>
          </a:xfrm>
        </p:spPr>
        <p:txBody>
          <a:bodyPr/>
          <a:lstStyle/>
          <a:p>
            <a:pPr eaLnBrk="1" hangingPunct="1"/>
            <a:endParaRPr lang="de-DE" altLang="de-DE" sz="2400" dirty="0"/>
          </a:p>
          <a:p>
            <a:pPr eaLnBrk="1" hangingPunct="1"/>
            <a:r>
              <a:rPr lang="de-DE" altLang="de-DE" sz="2400" dirty="0"/>
              <a:t>Einzelangebote jährlich/ alle 2 – 3 Jahre</a:t>
            </a:r>
            <a:endParaRPr lang="de-DE" altLang="de-DE" sz="2400" b="1" dirty="0"/>
          </a:p>
          <a:p>
            <a:pPr eaLnBrk="1" hangingPunct="1"/>
            <a:r>
              <a:rPr lang="de-DE" altLang="de-DE" sz="2400" dirty="0"/>
              <a:t>Expertentag „Meine Ohren“ (Klasse 3/ 4)</a:t>
            </a:r>
          </a:p>
          <a:p>
            <a:pPr eaLnBrk="1" hangingPunct="1"/>
            <a:r>
              <a:rPr lang="de-DE" altLang="de-DE" sz="2400" dirty="0"/>
              <a:t>Familiensamstag</a:t>
            </a:r>
          </a:p>
          <a:p>
            <a:pPr eaLnBrk="1" hangingPunct="1"/>
            <a:r>
              <a:rPr lang="de-DE" altLang="de-DE" sz="2400" dirty="0"/>
              <a:t>Fahrt in den Europapark (ab Klasse 7)</a:t>
            </a:r>
          </a:p>
          <a:p>
            <a:pPr eaLnBrk="1" hangingPunct="1"/>
            <a:r>
              <a:rPr lang="de-DE" altLang="de-DE" sz="2400" dirty="0"/>
              <a:t>Job-Looping im Europapark (ab Klasse 8, Angebot durch BIBS Winnenden und BBZ Stegen)</a:t>
            </a:r>
          </a:p>
          <a:p>
            <a:pPr eaLnBrk="1" hangingPunct="1"/>
            <a:r>
              <a:rPr lang="de-DE" altLang="de-DE" sz="2400" dirty="0"/>
              <a:t>Teilnahme an Kinder- und Jugendgruppen des SOPÄDIE Hören Neckargemünd</a:t>
            </a:r>
            <a:endParaRPr lang="de-DE" altLang="de-DE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alathe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642</Words>
  <Application>Microsoft Office PowerPoint</Application>
  <PresentationFormat>Bildschirmpräsentation (4:3)</PresentationFormat>
  <Paragraphs>105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Tw Cen MT</vt:lpstr>
      <vt:lpstr>Wingdings</vt:lpstr>
      <vt:lpstr>Wingdings 2</vt:lpstr>
      <vt:lpstr>Calibri</vt:lpstr>
      <vt:lpstr>Galathea</vt:lpstr>
      <vt:lpstr>Hörgeschädigte Kinder an der allgemeinen Schule</vt:lpstr>
      <vt:lpstr>PowerPoint-Präsentation</vt:lpstr>
      <vt:lpstr>Der SOPÄDIE berät und unterstützt…</vt:lpstr>
      <vt:lpstr>Einzugsgebiet</vt:lpstr>
      <vt:lpstr>Hospitation und Beratung vor Ort</vt:lpstr>
      <vt:lpstr>Expertenstunden für die Schüler*innen</vt:lpstr>
      <vt:lpstr>Fortbildungen für die Lehrkräfte</vt:lpstr>
      <vt:lpstr>Angebote für Eltern</vt:lpstr>
      <vt:lpstr>Angebote für Kinder und Jugendliche</vt:lpstr>
      <vt:lpstr>Zusammenarbeit mit außerschulischen Institutionen</vt:lpstr>
      <vt:lpstr>Übergänge gestalten:  Frühförderung- Schule</vt:lpstr>
      <vt:lpstr>Übergänge gestalten:  Grundschule – weiterführende Schule</vt:lpstr>
      <vt:lpstr>Übergänge gestalten: Schule und Beruf/ Studium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Kooperation Erich Kästner- Schule</dc:title>
  <dc:creator>uta</dc:creator>
  <cp:lastModifiedBy>Dorina Müller</cp:lastModifiedBy>
  <cp:revision>79</cp:revision>
  <dcterms:created xsi:type="dcterms:W3CDTF">2009-02-18T18:07:29Z</dcterms:created>
  <dcterms:modified xsi:type="dcterms:W3CDTF">2025-02-11T10:11:17Z</dcterms:modified>
</cp:coreProperties>
</file>