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6" r:id="rId2"/>
    <p:sldId id="278" r:id="rId3"/>
    <p:sldId id="277" r:id="rId4"/>
    <p:sldId id="266" r:id="rId5"/>
    <p:sldId id="258" r:id="rId6"/>
    <p:sldId id="272" r:id="rId7"/>
    <p:sldId id="259" r:id="rId8"/>
    <p:sldId id="260" r:id="rId9"/>
    <p:sldId id="275" r:id="rId10"/>
    <p:sldId id="271" r:id="rId11"/>
    <p:sldId id="279" r:id="rId12"/>
    <p:sldId id="265" r:id="rId1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AE89F-3F4B-49BD-8985-CC57A7884F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6EAB64B-82F9-45B2-8854-B7929B3DA923}">
      <dgm:prSet phldrT="[Text]"/>
      <dgm:spPr/>
      <dgm:t>
        <a:bodyPr/>
        <a:lstStyle/>
        <a:p>
          <a:r>
            <a:rPr lang="de-DE" dirty="0" smtClean="0"/>
            <a:t>Lehrer</a:t>
          </a:r>
          <a:r>
            <a:rPr lang="de-DE" dirty="0" smtClean="0">
              <a:solidFill>
                <a:schemeClr val="tx1"/>
              </a:solidFill>
            </a:rPr>
            <a:t>*innen</a:t>
          </a:r>
          <a:r>
            <a:rPr lang="de-DE" dirty="0" smtClean="0"/>
            <a:t> &amp; Schulen</a:t>
          </a:r>
          <a:endParaRPr lang="de-DE" dirty="0"/>
        </a:p>
      </dgm:t>
    </dgm:pt>
    <dgm:pt modelId="{258105C0-08C7-46A8-8E92-1EDA44ED6924}" type="parTrans" cxnId="{46B7ECE3-43DB-43DF-A1AE-D1D697989F7F}">
      <dgm:prSet/>
      <dgm:spPr/>
    </dgm:pt>
    <dgm:pt modelId="{39A343BA-8C64-4B99-9DB4-8665A74B1CEF}" type="sibTrans" cxnId="{46B7ECE3-43DB-43DF-A1AE-D1D697989F7F}">
      <dgm:prSet/>
      <dgm:spPr/>
    </dgm:pt>
    <dgm:pt modelId="{A80BF436-3B7B-4526-AEFD-39AE7E242DF8}">
      <dgm:prSet phldrT="[Text]"/>
      <dgm:spPr/>
      <dgm:t>
        <a:bodyPr/>
        <a:lstStyle/>
        <a:p>
          <a:r>
            <a:rPr lang="de-DE" dirty="0" smtClean="0"/>
            <a:t>Eltern</a:t>
          </a:r>
          <a:endParaRPr lang="de-DE" dirty="0"/>
        </a:p>
      </dgm:t>
    </dgm:pt>
    <dgm:pt modelId="{3AC58F67-8664-46AD-9F66-597BA1E9AF53}" type="parTrans" cxnId="{7DF1BFED-636D-4E28-8459-9E52A64FF873}">
      <dgm:prSet/>
      <dgm:spPr/>
    </dgm:pt>
    <dgm:pt modelId="{916315F9-E77C-4170-A9DB-36722C57313B}" type="sibTrans" cxnId="{7DF1BFED-636D-4E28-8459-9E52A64FF873}">
      <dgm:prSet/>
      <dgm:spPr/>
    </dgm:pt>
    <dgm:pt modelId="{A51DECA2-48B7-4D69-A262-48C02F779BA7}">
      <dgm:prSet phldrT="[Text]"/>
      <dgm:spPr/>
      <dgm:t>
        <a:bodyPr/>
        <a:lstStyle/>
        <a:p>
          <a:r>
            <a:rPr lang="de-DE" dirty="0" smtClean="0"/>
            <a:t>Kinder</a:t>
          </a:r>
          <a:endParaRPr lang="de-DE" dirty="0"/>
        </a:p>
      </dgm:t>
    </dgm:pt>
    <dgm:pt modelId="{CE996DC1-CC52-4263-8D9E-B9F75976E269}" type="parTrans" cxnId="{1B8CFDC1-E3CC-429D-9EA0-6A8586EA6C23}">
      <dgm:prSet/>
      <dgm:spPr/>
    </dgm:pt>
    <dgm:pt modelId="{4EA99BEF-F0D0-4110-B724-A1B038DD69E5}" type="sibTrans" cxnId="{1B8CFDC1-E3CC-429D-9EA0-6A8586EA6C23}">
      <dgm:prSet/>
      <dgm:spPr/>
    </dgm:pt>
    <dgm:pt modelId="{E7145A58-3CAC-4204-AEAE-FFF4C993BA04}" type="pres">
      <dgm:prSet presAssocID="{9B2AE89F-3F4B-49BD-8985-CC57A7884FA2}" presName="compositeShape" presStyleCnt="0">
        <dgm:presLayoutVars>
          <dgm:chMax val="7"/>
          <dgm:dir/>
          <dgm:resizeHandles val="exact"/>
        </dgm:presLayoutVars>
      </dgm:prSet>
      <dgm:spPr/>
    </dgm:pt>
    <dgm:pt modelId="{2F41AAE9-B198-4E77-9F5F-6F60784A464F}" type="pres">
      <dgm:prSet presAssocID="{46EAB64B-82F9-45B2-8854-B7929B3DA923}" presName="circ1" presStyleLbl="vennNode1" presStyleIdx="0" presStyleCnt="3"/>
      <dgm:spPr/>
      <dgm:t>
        <a:bodyPr/>
        <a:lstStyle/>
        <a:p>
          <a:endParaRPr lang="de-DE"/>
        </a:p>
      </dgm:t>
    </dgm:pt>
    <dgm:pt modelId="{8EFD0617-D4E4-4FA1-B91B-A8A8EE2D9D5E}" type="pres">
      <dgm:prSet presAssocID="{46EAB64B-82F9-45B2-8854-B7929B3DA9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C01993-1C43-4400-8579-FF46757358F5}" type="pres">
      <dgm:prSet presAssocID="{A80BF436-3B7B-4526-AEFD-39AE7E242DF8}" presName="circ2" presStyleLbl="vennNode1" presStyleIdx="1" presStyleCnt="3"/>
      <dgm:spPr/>
      <dgm:t>
        <a:bodyPr/>
        <a:lstStyle/>
        <a:p>
          <a:endParaRPr lang="de-DE"/>
        </a:p>
      </dgm:t>
    </dgm:pt>
    <dgm:pt modelId="{27713FBB-2B54-4679-85BF-3500AFC7470D}" type="pres">
      <dgm:prSet presAssocID="{A80BF436-3B7B-4526-AEFD-39AE7E242D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3F6ECB-5744-4B6A-9EA9-B7CEE9D7A535}" type="pres">
      <dgm:prSet presAssocID="{A51DECA2-48B7-4D69-A262-48C02F779BA7}" presName="circ3" presStyleLbl="vennNode1" presStyleIdx="2" presStyleCnt="3"/>
      <dgm:spPr/>
      <dgm:t>
        <a:bodyPr/>
        <a:lstStyle/>
        <a:p>
          <a:endParaRPr lang="de-DE"/>
        </a:p>
      </dgm:t>
    </dgm:pt>
    <dgm:pt modelId="{B7601BCA-3452-4D34-A11D-9EF6F21961F3}" type="pres">
      <dgm:prSet presAssocID="{A51DECA2-48B7-4D69-A262-48C02F779B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5C97F8-ECAA-4C2A-B4A9-2BA84651E0C0}" type="presOf" srcId="{A80BF436-3B7B-4526-AEFD-39AE7E242DF8}" destId="{27713FBB-2B54-4679-85BF-3500AFC7470D}" srcOrd="1" destOrd="0" presId="urn:microsoft.com/office/officeart/2005/8/layout/venn1"/>
    <dgm:cxn modelId="{F3DA98B8-5042-4DC4-8F7E-D3FAACBBA17C}" type="presOf" srcId="{9B2AE89F-3F4B-49BD-8985-CC57A7884FA2}" destId="{E7145A58-3CAC-4204-AEAE-FFF4C993BA04}" srcOrd="0" destOrd="0" presId="urn:microsoft.com/office/officeart/2005/8/layout/venn1"/>
    <dgm:cxn modelId="{46B7ECE3-43DB-43DF-A1AE-D1D697989F7F}" srcId="{9B2AE89F-3F4B-49BD-8985-CC57A7884FA2}" destId="{46EAB64B-82F9-45B2-8854-B7929B3DA923}" srcOrd="0" destOrd="0" parTransId="{258105C0-08C7-46A8-8E92-1EDA44ED6924}" sibTransId="{39A343BA-8C64-4B99-9DB4-8665A74B1CEF}"/>
    <dgm:cxn modelId="{663138BB-FBB8-412D-A07F-0A0377DD9D51}" type="presOf" srcId="{46EAB64B-82F9-45B2-8854-B7929B3DA923}" destId="{8EFD0617-D4E4-4FA1-B91B-A8A8EE2D9D5E}" srcOrd="1" destOrd="0" presId="urn:microsoft.com/office/officeart/2005/8/layout/venn1"/>
    <dgm:cxn modelId="{5CA249F9-C954-49ED-A5B3-655E29676459}" type="presOf" srcId="{A80BF436-3B7B-4526-AEFD-39AE7E242DF8}" destId="{25C01993-1C43-4400-8579-FF46757358F5}" srcOrd="0" destOrd="0" presId="urn:microsoft.com/office/officeart/2005/8/layout/venn1"/>
    <dgm:cxn modelId="{B419C0F7-A54C-4D99-98A7-05E0324D65F9}" type="presOf" srcId="{A51DECA2-48B7-4D69-A262-48C02F779BA7}" destId="{973F6ECB-5744-4B6A-9EA9-B7CEE9D7A535}" srcOrd="0" destOrd="0" presId="urn:microsoft.com/office/officeart/2005/8/layout/venn1"/>
    <dgm:cxn modelId="{1B8CFDC1-E3CC-429D-9EA0-6A8586EA6C23}" srcId="{9B2AE89F-3F4B-49BD-8985-CC57A7884FA2}" destId="{A51DECA2-48B7-4D69-A262-48C02F779BA7}" srcOrd="2" destOrd="0" parTransId="{CE996DC1-CC52-4263-8D9E-B9F75976E269}" sibTransId="{4EA99BEF-F0D0-4110-B724-A1B038DD69E5}"/>
    <dgm:cxn modelId="{7DF1BFED-636D-4E28-8459-9E52A64FF873}" srcId="{9B2AE89F-3F4B-49BD-8985-CC57A7884FA2}" destId="{A80BF436-3B7B-4526-AEFD-39AE7E242DF8}" srcOrd="1" destOrd="0" parTransId="{3AC58F67-8664-46AD-9F66-597BA1E9AF53}" sibTransId="{916315F9-E77C-4170-A9DB-36722C57313B}"/>
    <dgm:cxn modelId="{B0E5C05E-24EA-4401-9EDA-3A5D42F81E05}" type="presOf" srcId="{46EAB64B-82F9-45B2-8854-B7929B3DA923}" destId="{2F41AAE9-B198-4E77-9F5F-6F60784A464F}" srcOrd="0" destOrd="0" presId="urn:microsoft.com/office/officeart/2005/8/layout/venn1"/>
    <dgm:cxn modelId="{C61795C3-66C9-43E9-B408-50F1F2165294}" type="presOf" srcId="{A51DECA2-48B7-4D69-A262-48C02F779BA7}" destId="{B7601BCA-3452-4D34-A11D-9EF6F21961F3}" srcOrd="1" destOrd="0" presId="urn:microsoft.com/office/officeart/2005/8/layout/venn1"/>
    <dgm:cxn modelId="{BCD662CC-56EA-4137-BB6F-F7A06D4A88F5}" type="presParOf" srcId="{E7145A58-3CAC-4204-AEAE-FFF4C993BA04}" destId="{2F41AAE9-B198-4E77-9F5F-6F60784A464F}" srcOrd="0" destOrd="0" presId="urn:microsoft.com/office/officeart/2005/8/layout/venn1"/>
    <dgm:cxn modelId="{0A5437A9-64ED-41AA-9D6A-864494153FA0}" type="presParOf" srcId="{E7145A58-3CAC-4204-AEAE-FFF4C993BA04}" destId="{8EFD0617-D4E4-4FA1-B91B-A8A8EE2D9D5E}" srcOrd="1" destOrd="0" presId="urn:microsoft.com/office/officeart/2005/8/layout/venn1"/>
    <dgm:cxn modelId="{AA72E3EE-3DFD-4EA2-AEA8-8C29FC09CC97}" type="presParOf" srcId="{E7145A58-3CAC-4204-AEAE-FFF4C993BA04}" destId="{25C01993-1C43-4400-8579-FF46757358F5}" srcOrd="2" destOrd="0" presId="urn:microsoft.com/office/officeart/2005/8/layout/venn1"/>
    <dgm:cxn modelId="{158FFC97-F608-4A68-B95E-C6CE652F1749}" type="presParOf" srcId="{E7145A58-3CAC-4204-AEAE-FFF4C993BA04}" destId="{27713FBB-2B54-4679-85BF-3500AFC7470D}" srcOrd="3" destOrd="0" presId="urn:microsoft.com/office/officeart/2005/8/layout/venn1"/>
    <dgm:cxn modelId="{86CDBB55-5C59-4833-83DD-577C77ACE9F7}" type="presParOf" srcId="{E7145A58-3CAC-4204-AEAE-FFF4C993BA04}" destId="{973F6ECB-5744-4B6A-9EA9-B7CEE9D7A535}" srcOrd="4" destOrd="0" presId="urn:microsoft.com/office/officeart/2005/8/layout/venn1"/>
    <dgm:cxn modelId="{607759C9-5911-4B50-87B8-3F15E1B06530}" type="presParOf" srcId="{E7145A58-3CAC-4204-AEAE-FFF4C993BA04}" destId="{B7601BCA-3452-4D34-A11D-9EF6F21961F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319A2D-871F-471B-A2FF-79C2208EA64B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55BF97B-B1D1-43E8-8239-5354674512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13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5FC24D-A90B-4302-9C27-A54A3F04AA4F}" type="slidenum">
              <a:rPr lang="de-DE" altLang="de-DE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309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1CF65B-F5C7-4077-98B8-85504A8CBDD8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429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90C79B-E3E7-4093-95E7-DE56113C2D23}" type="slidenum">
              <a:rPr lang="de-DE" altLang="de-DE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178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059E0-4B5B-4E89-BED1-797F4297E921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584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8A4870-8748-4217-8B60-BAAB4C44BD48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E6DDCC-5649-42C1-8E32-0CC4FF8CCA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318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E55D-BCEC-450F-A599-AA6E64C65796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F54C4-F85F-45F9-86BD-41E1D16432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185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0592-B796-4274-9FAA-6FE5F023B880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D9AFA24-758D-4308-BBBE-CFE1CF65F39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2694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C1B7-E54B-4C52-A1EB-7A5D9B6510C8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65916-C29D-4F6A-A1A7-D577F54FBE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832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A2DE-3F64-422E-A10F-8CF8D6FC686C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3B9-50D2-49EB-8939-5F3E3E1DB9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807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9D23-22E8-4A9E-B878-C68A8F80F6DC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3FB1A-1D86-4318-B693-6EC728B219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924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099E-332E-4A9C-82E0-A522A8272936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F12A1-C995-4FAC-AA85-67BE101981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190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0F1B-0041-496C-9904-218C9ED9C626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A1D0-1B50-4FDC-9D57-7BEDFCE82A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19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E616-EAE7-4681-BB99-233302693E0A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4A498E45-23A5-4C95-BCCE-B84E22F9A6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92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CE8B9-3E5B-40C1-BA19-13E00AD3AD71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F44F9E-EC63-4959-A3C7-3AEE8D558F4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8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6FCBA2-B580-49AC-8E8B-FD4EA6428F82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8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0B0D0-4538-469E-86E8-F3AF3096F06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12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AD48-DD95-4702-9F02-83454EC56EC1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FF252-945F-4393-BD18-4E22AEBBFA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736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39E8-1E79-482A-B420-6F59B4D11289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A1744-6155-4F8A-AD46-5A56EF33A2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81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3968-DACC-47B0-9C6F-9A0AF4FDBDB8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F0F8-3D3B-4B92-8D82-25D0A96075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829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17DDF8-0831-485F-8B86-7C86D96F0002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86C8EE7F-DBFB-4BBF-BA6A-7B3230E77AB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1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88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74F383-7973-4281-A931-ADF52E403D4B}" type="datetimeFigureOut">
              <a:rPr lang="de-DE"/>
              <a:pPr>
                <a:defRPr/>
              </a:pPr>
              <a:t>04.12.2019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4FC2903B-1DD4-408A-A27B-E19F36EC986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9" r:id="rId3"/>
    <p:sldLayoutId id="2147483870" r:id="rId4"/>
    <p:sldLayoutId id="2147483871" r:id="rId5"/>
    <p:sldLayoutId id="2147483861" r:id="rId6"/>
    <p:sldLayoutId id="2147483872" r:id="rId7"/>
    <p:sldLayoutId id="2147483862" r:id="rId8"/>
    <p:sldLayoutId id="2147483873" r:id="rId9"/>
    <p:sldLayoutId id="2147483863" r:id="rId10"/>
    <p:sldLayoutId id="2147483874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de-DE" altLang="de-DE" sz="4000" smtClean="0"/>
              <a:t>Hörgeschädigte Kinder an der allgemeinen Schule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2492375"/>
            <a:ext cx="4606925" cy="3603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de-DE" altLang="de-DE" sz="3600" dirty="0" smtClean="0"/>
              <a:t>Was macht eigentlich der Sonderpädagogische Dienst ?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5290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mtClean="0"/>
              <a:t>Übergänge gestalten: </a:t>
            </a:r>
            <a:br>
              <a:rPr lang="de-DE" altLang="de-DE" smtClean="0"/>
            </a:br>
            <a:r>
              <a:rPr lang="de-DE" altLang="de-DE" sz="4000" smtClean="0"/>
              <a:t>Frühförderung- Schule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Enger Austausch mit Frühförderteam</a:t>
            </a:r>
          </a:p>
          <a:p>
            <a:pPr eaLnBrk="1" hangingPunct="1"/>
            <a:r>
              <a:rPr lang="de-DE" altLang="de-DE" dirty="0" smtClean="0"/>
              <a:t>Gemeinsame Gestaltung der Vorschulgruppe</a:t>
            </a:r>
          </a:p>
          <a:p>
            <a:pPr eaLnBrk="1" hangingPunct="1"/>
            <a:r>
              <a:rPr lang="de-DE" altLang="de-DE" dirty="0" smtClean="0"/>
              <a:t>Gemeinsame Gespräche mit der in Frage: Welche  Schule für mein Kind</a:t>
            </a:r>
          </a:p>
          <a:p>
            <a:pPr eaLnBrk="1" hangingPunct="1"/>
            <a:r>
              <a:rPr lang="de-DE" altLang="de-DE" dirty="0" smtClean="0"/>
              <a:t>Ggf. Hilfe bei Anträgen (z.B. Akustikdecke)</a:t>
            </a:r>
          </a:p>
          <a:p>
            <a:pPr eaLnBrk="1" hangingPunct="1"/>
            <a:r>
              <a:rPr lang="de-DE" altLang="de-DE" dirty="0" smtClean="0"/>
              <a:t>Ggf. Besuch im Kindergarten</a:t>
            </a:r>
          </a:p>
          <a:p>
            <a:pPr eaLnBrk="1" hangingPunct="1"/>
            <a:r>
              <a:rPr lang="de-DE" altLang="de-DE" dirty="0" smtClean="0"/>
              <a:t>Im Juli/ September Fortbildung für Lehrer*innen</a:t>
            </a:r>
          </a:p>
          <a:p>
            <a:pPr eaLnBrk="1" hangingPunct="1"/>
            <a:r>
              <a:rPr lang="de-DE" altLang="de-DE" dirty="0" smtClean="0"/>
              <a:t>Im September: Gemeinsames Gespräch in der 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Übergänge gestalten: </a:t>
            </a:r>
            <a:br>
              <a:rPr lang="de-DE" altLang="de-DE" dirty="0" smtClean="0"/>
            </a:br>
            <a:r>
              <a:rPr lang="de-DE" altLang="de-DE" sz="4000" dirty="0" smtClean="0"/>
              <a:t>Grundschule – weiterführende Schule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Auf Wunsch Teilnahme am Grundschulempfehlungs-gespräch</a:t>
            </a:r>
          </a:p>
          <a:p>
            <a:pPr eaLnBrk="1" hangingPunct="1"/>
            <a:r>
              <a:rPr lang="de-DE" altLang="de-DE" dirty="0" smtClean="0"/>
              <a:t>Gemeinsame Vorgespräche in möglichen weiterführenden Schulen</a:t>
            </a:r>
          </a:p>
          <a:p>
            <a:pPr eaLnBrk="1" hangingPunct="1"/>
            <a:r>
              <a:rPr lang="de-DE" altLang="de-DE" dirty="0" smtClean="0"/>
              <a:t>Ggf. Hilfe bei Anträgen (z.B. Akustikdecke)</a:t>
            </a:r>
          </a:p>
          <a:p>
            <a:pPr eaLnBrk="1" hangingPunct="1"/>
            <a:r>
              <a:rPr lang="de-DE" altLang="de-DE" dirty="0" smtClean="0"/>
              <a:t>Im Juli/ September Fortbildung </a:t>
            </a:r>
            <a:r>
              <a:rPr lang="de-DE" altLang="de-DE" smtClean="0"/>
              <a:t>für Lehrer</a:t>
            </a:r>
            <a:r>
              <a:rPr lang="de-DE" altLang="de-DE" smtClean="0">
                <a:solidFill>
                  <a:srgbClr val="FF0000"/>
                </a:solidFill>
              </a:rPr>
              <a:t>*innen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Im neuen Schuljahr: Infos an das Lehrerteam der Klasse, bei Bedarf Expertenstunde für die neue Klasse</a:t>
            </a:r>
          </a:p>
        </p:txBody>
      </p:sp>
    </p:spTree>
    <p:extLst>
      <p:ext uri="{BB962C8B-B14F-4D97-AF65-F5344CB8AC3E}">
        <p14:creationId xmlns:p14="http://schemas.microsoft.com/office/powerpoint/2010/main" val="4236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mtClean="0"/>
              <a:t>Übergänge gestalten:</a:t>
            </a:r>
            <a:br>
              <a:rPr lang="de-DE" altLang="de-DE" smtClean="0"/>
            </a:br>
            <a:r>
              <a:rPr lang="de-DE" altLang="de-DE" sz="4000" smtClean="0"/>
              <a:t>Schule und Beruf/ Studium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Kontakt herstellen zu BIBS (Berufliche Integration in Betrieb und Schule) – Unterstützung der wohnortnahen Ausbildung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 dirty="0" smtClean="0"/>
              <a:t>	</a:t>
            </a:r>
            <a:r>
              <a:rPr lang="de-DE" altLang="de-DE" sz="2000" dirty="0" smtClean="0"/>
              <a:t>(für Schüler, Eltern, Schule)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dirty="0" smtClean="0"/>
          </a:p>
          <a:p>
            <a:pPr eaLnBrk="1" hangingPunct="1"/>
            <a:r>
              <a:rPr lang="de-DE" altLang="de-DE" sz="2400" dirty="0" smtClean="0"/>
              <a:t>Individuelle Information zu verschiedenen Unterstützungsmöglichkeiten</a:t>
            </a:r>
          </a:p>
          <a:p>
            <a:pPr eaLnBrk="1" hangingPunct="1"/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Informationen zu Studium mit Hörschädigung</a:t>
            </a:r>
            <a:br>
              <a:rPr lang="de-DE" altLang="de-DE" sz="2400" dirty="0" smtClean="0"/>
            </a:br>
            <a:r>
              <a:rPr lang="de-DE" altLang="de-DE" sz="2000" dirty="0" smtClean="0"/>
              <a:t>(umfangreiches Informationsskript)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 smtClean="0"/>
              <a:t>Der SD berät und unterstützt…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5396316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 dirty="0" smtClean="0"/>
              <a:t>Für welche Kinder sind wir zuständig?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Für Kinder mit Hörschädigungen, die die allgemeine Schule besuchen </a:t>
            </a:r>
            <a:r>
              <a:rPr lang="de-DE" sz="1800" i="1" dirty="0" smtClean="0"/>
              <a:t>(Anspruch auf ein sonderpädagogisches Beratungs- und Unterstützungsangebot)</a:t>
            </a:r>
            <a:endParaRPr lang="de-DE" dirty="0"/>
          </a:p>
          <a:p>
            <a:pPr>
              <a:defRPr/>
            </a:pPr>
            <a:r>
              <a:rPr lang="de-DE" dirty="0" smtClean="0"/>
              <a:t>Manche Kinder mit Hörschädigungen besuchen als Inklusionskind </a:t>
            </a:r>
            <a:r>
              <a:rPr lang="de-DE" sz="1800" i="1" dirty="0"/>
              <a:t>(Anspruch auf ein sonderpädagogisches </a:t>
            </a:r>
            <a:r>
              <a:rPr lang="de-DE" sz="1800" i="1" dirty="0" smtClean="0"/>
              <a:t>Bildungsangebot) </a:t>
            </a:r>
            <a:r>
              <a:rPr lang="de-DE" dirty="0" smtClean="0"/>
              <a:t>die allgemeine Schule. Hier beraten wir intensiver und kommen häufiger vor Ort.</a:t>
            </a:r>
          </a:p>
          <a:p>
            <a:pPr>
              <a:defRPr/>
            </a:pPr>
            <a:r>
              <a:rPr lang="de-DE" dirty="0" smtClean="0"/>
              <a:t>Für Kinder mit deutlich ausgeprägten Schwierigkeiten der auditiven Wahrnehmung und Verarbeitung </a:t>
            </a:r>
            <a:r>
              <a:rPr lang="de-DE" sz="1800" i="1" dirty="0" smtClean="0"/>
              <a:t>(je nach Schwerpunkt)</a:t>
            </a:r>
          </a:p>
          <a:p>
            <a:pPr>
              <a:defRPr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3602038" cy="990600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>Einzugsgebiet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513" y="0"/>
            <a:ext cx="529748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mtClean="0"/>
              <a:t>Hospitation und Beratung vor Ort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84248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8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 smtClean="0"/>
              <a:t>Beratung der Schulleitung und Lehrer*innen vor Ein- bzw. Umschulung des Kindes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900" dirty="0" smtClean="0"/>
              <a:t>Was brauchen Kinder mit Hörschädigungen an der allgemeinen Schule?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 smtClean="0"/>
              <a:t>Hospitation und Beratung während des Schuljahres in der Regel ein bis zwei mal im Schuljahr, bei Bedarf auch öfter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200" dirty="0" smtClean="0"/>
              <a:t>Eindrücke von Kind und Umgebung sammeln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200" dirty="0" smtClean="0"/>
              <a:t>Besprechung mit der Lehrerin/ dem Lehrer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 smtClean="0"/>
              <a:t>Darstellung der Situation des Kindes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 smtClean="0"/>
              <a:t>Sitzplatz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 smtClean="0"/>
              <a:t>Höranlage, Akustik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 smtClean="0"/>
              <a:t>Nachteilsausgleich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 smtClean="0"/>
              <a:t>Weitere </a:t>
            </a:r>
            <a:r>
              <a:rPr lang="de-DE" altLang="de-DE" sz="1500" dirty="0" err="1" smtClean="0"/>
              <a:t>hörgeschädigtenspezifische</a:t>
            </a:r>
            <a:r>
              <a:rPr lang="de-DE" altLang="de-DE" sz="1500" dirty="0" smtClean="0"/>
              <a:t> Maßnahmen</a:t>
            </a:r>
            <a:endParaRPr lang="de-DE" altLang="de-DE" sz="1800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 smtClean="0"/>
              <a:t>Teilnahme an Klassenkonferenzen /Elternabenden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 smtClean="0"/>
              <a:t>Vernetzung (Therapeuten, Akustiker, andere Beratungslehrer, Familien,..)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 smtClean="0"/>
              <a:t>Runde Tische (Eltern, Schulleitung, Lehrer*innen, Integrationskraft,…)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>Expertenstunden für die Schüler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/>
              <a:t>Das Angebot der Expertenstunden richtet sich an Klassen, in welchen ein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 smtClean="0"/>
              <a:t>Kind mit einer Hörschädigung integriert ist.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18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 smtClean="0"/>
              <a:t>Klasse 1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Handpuppe Benno mit CI oder HG kommt in den Sitzkreis und erzählt von seinen Hörhilfen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 smtClean="0"/>
              <a:t>Klasse 2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Thema Sinne: Einheit oder Doppelstunde zum Thema Ohr- Hören- Schwerhörigkeit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 smtClean="0"/>
              <a:t>Klasse 5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Ohr- Hören- Schwerhörigkeit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 smtClean="0"/>
              <a:t>bei Bedarf in jeder Klassenstufe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Gebärden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Einsatz vom Schülermikrofon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Diskussion Nachteilsausgleich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Was ist ein Cochlea Implantat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Sensibilisierung für Lärm/ Lautstärke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 smtClean="0"/>
              <a:t>………..</a:t>
            </a:r>
          </a:p>
          <a:p>
            <a:pPr lvl="1" eaLnBrk="1" hangingPunct="1">
              <a:lnSpc>
                <a:spcPct val="80000"/>
              </a:lnSpc>
            </a:pPr>
            <a:endParaRPr lang="de-DE" altLang="de-DE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mtClean="0"/>
              <a:t>Fortbildungen für die Lehrer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endParaRPr lang="de-DE" altLang="de-DE" sz="2400" b="1" dirty="0" smtClean="0"/>
          </a:p>
          <a:p>
            <a:pPr eaLnBrk="1" hangingPunct="1">
              <a:defRPr/>
            </a:pPr>
            <a:r>
              <a:rPr lang="de-DE" altLang="de-DE" sz="2400" b="1" dirty="0" smtClean="0"/>
              <a:t>Einführungsveranstaltung für Lehrer*innen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2400" dirty="0" smtClean="0"/>
              <a:t>	Zwei mal im Jahr – am Ende und zu Beginn des Schuljahres</a:t>
            </a:r>
          </a:p>
          <a:p>
            <a:pPr lvl="1" eaLnBrk="1" hangingPunct="1">
              <a:defRPr/>
            </a:pPr>
            <a:r>
              <a:rPr lang="de-DE" altLang="de-DE" sz="1600" dirty="0" smtClean="0"/>
              <a:t>Das Ohr</a:t>
            </a:r>
          </a:p>
          <a:p>
            <a:pPr lvl="1" eaLnBrk="1" hangingPunct="1">
              <a:defRPr/>
            </a:pPr>
            <a:r>
              <a:rPr lang="de-DE" altLang="de-DE" sz="1600" dirty="0" smtClean="0"/>
              <a:t>Vorgang des Hörens</a:t>
            </a:r>
          </a:p>
          <a:p>
            <a:pPr lvl="1" eaLnBrk="1" hangingPunct="1">
              <a:defRPr/>
            </a:pPr>
            <a:r>
              <a:rPr lang="de-DE" altLang="de-DE" sz="1600" dirty="0" smtClean="0"/>
              <a:t>Darstellen von verschiedenen Schwerhörigkeiten (visuell und akustisch)</a:t>
            </a:r>
          </a:p>
          <a:p>
            <a:pPr lvl="1" eaLnBrk="1" hangingPunct="1">
              <a:defRPr/>
            </a:pPr>
            <a:r>
              <a:rPr lang="de-DE" altLang="de-DE" sz="1600" dirty="0" smtClean="0"/>
              <a:t>Vorstellen von verschiedenen Hörhilfen</a:t>
            </a:r>
          </a:p>
          <a:p>
            <a:pPr lvl="1" eaLnBrk="1" hangingPunct="1">
              <a:defRPr/>
            </a:pPr>
            <a:r>
              <a:rPr lang="de-DE" altLang="de-DE" sz="1600" dirty="0" smtClean="0"/>
              <a:t>Hinweise und Umsetzungsmöglichkeiten für den Unterricht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de-DE" alt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mtClean="0"/>
              <a:t>Angebote für Eltern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sz="quarter" idx="1"/>
          </p:nvPr>
        </p:nvSpPr>
        <p:spPr>
          <a:xfrm>
            <a:off x="611188" y="2060575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dirty="0" smtClean="0"/>
              <a:t>Bei allen Fragen dürfen sich Eltern an uns wenden</a:t>
            </a:r>
          </a:p>
          <a:p>
            <a:pPr eaLnBrk="1" hangingPunct="1">
              <a:defRPr/>
            </a:pPr>
            <a:r>
              <a:rPr lang="de-DE" altLang="de-DE" sz="2400" dirty="0" smtClean="0"/>
              <a:t>Regelmäßige Telefonate im Zusammenhang mit den Hospitationen</a:t>
            </a:r>
          </a:p>
          <a:p>
            <a:pPr eaLnBrk="1" hangingPunct="1">
              <a:defRPr/>
            </a:pPr>
            <a:r>
              <a:rPr lang="de-DE" altLang="de-DE" sz="2400" dirty="0" smtClean="0"/>
              <a:t>Themenelternabende oder Samstage</a:t>
            </a:r>
          </a:p>
          <a:p>
            <a:pPr lvl="1" eaLnBrk="1" hangingPunct="1">
              <a:defRPr/>
            </a:pPr>
            <a:r>
              <a:rPr lang="de-DE" altLang="de-DE" sz="1700" dirty="0" smtClean="0"/>
              <a:t>bisherige Themen:</a:t>
            </a:r>
            <a:br>
              <a:rPr lang="de-DE" altLang="de-DE" sz="1700" dirty="0" smtClean="0"/>
            </a:br>
            <a:r>
              <a:rPr lang="de-DE" altLang="de-DE" sz="1700" dirty="0" smtClean="0"/>
              <a:t>- Erfahrungsbericht einer hörgeschädigten Kollegin </a:t>
            </a:r>
          </a:p>
          <a:p>
            <a:pPr marL="641350" lvl="2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400" dirty="0" smtClean="0"/>
              <a:t>- </a:t>
            </a:r>
            <a:r>
              <a:rPr lang="de-DE" altLang="de-DE" sz="1700" dirty="0" smtClean="0"/>
              <a:t>Nachteilsausgleich- was ist das?</a:t>
            </a:r>
          </a:p>
          <a:p>
            <a:pPr marL="641350" lvl="2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400" dirty="0" smtClean="0"/>
              <a:t>-  </a:t>
            </a:r>
            <a:r>
              <a:rPr lang="de-DE" altLang="de-DE" sz="1700" dirty="0" smtClean="0"/>
              <a:t>Workshop für Eltern mit Oliver </a:t>
            </a:r>
            <a:r>
              <a:rPr lang="de-DE" altLang="de-DE" sz="1700" dirty="0" err="1" smtClean="0"/>
              <a:t>Rien</a:t>
            </a:r>
            <a:r>
              <a:rPr lang="de-DE" altLang="de-DE" sz="1700" dirty="0" smtClean="0"/>
              <a:t> (Psychologe)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de-DE" altLang="de-DE" sz="1700" dirty="0"/>
              <a:t>	</a:t>
            </a:r>
            <a:endParaRPr lang="de-DE" altLang="de-DE" sz="1700" dirty="0" smtClean="0"/>
          </a:p>
          <a:p>
            <a:pPr eaLnBrk="1" hangingPunct="1">
              <a:defRPr/>
            </a:pPr>
            <a:r>
              <a:rPr lang="de-DE" altLang="de-DE" sz="2400" dirty="0" smtClean="0"/>
              <a:t>Auf Wunsch Vernetzung/ Kontakte zu anderen Eltern</a:t>
            </a:r>
          </a:p>
          <a:p>
            <a:pPr lvl="1" eaLnBrk="1" hangingPunct="1">
              <a:defRPr/>
            </a:pPr>
            <a:r>
              <a:rPr lang="de-DE" altLang="de-DE" sz="2100" dirty="0" smtClean="0"/>
              <a:t>Eltern-Café während der Gruppenangebote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de-DE" altLang="de-DE" smtClean="0"/>
              <a:t>Zusammenarbeit mit außerschulischen Institutionen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r>
              <a:rPr lang="de-DE" altLang="de-DE" sz="2400" smtClean="0"/>
              <a:t>Therapeuten (Logopädie, Ergotherapie,..)</a:t>
            </a:r>
          </a:p>
          <a:p>
            <a:r>
              <a:rPr lang="de-DE" altLang="de-DE" sz="2400" smtClean="0"/>
              <a:t>Akustiker und Cochlea-Implant-Zentren </a:t>
            </a:r>
            <a:r>
              <a:rPr lang="de-DE" altLang="de-DE" sz="2100" smtClean="0"/>
              <a:t>(Freiburg, Hannover, Friedberg)</a:t>
            </a:r>
          </a:p>
          <a:p>
            <a:r>
              <a:rPr lang="de-DE" altLang="de-DE" sz="2400" smtClean="0"/>
              <a:t>Schulträger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smtClean="0"/>
              <a:t>z.B.: 	Stellungnahmen für bauliche Umbaumaßnahmen, wie z.B.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smtClean="0"/>
              <a:t>	Akustikdecke</a:t>
            </a:r>
          </a:p>
          <a:p>
            <a:r>
              <a:rPr lang="de-DE" altLang="de-DE" sz="2400" smtClean="0"/>
              <a:t>Jugend- und Sozialbehörde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smtClean="0"/>
              <a:t>z.B.: 	Stellungnahmen für Gewährung einer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smtClean="0"/>
              <a:t>	Eingliederungshilfemaßnahme</a:t>
            </a:r>
          </a:p>
          <a:p>
            <a:r>
              <a:rPr lang="de-DE" altLang="de-DE" sz="2400" smtClean="0"/>
              <a:t>Krankenkassen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smtClean="0"/>
              <a:t>z.B.: 	Stellungnahmen zur Gewährung der Kostenübernahme von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smtClean="0"/>
              <a:t>	schulischen Hilfsmitteln (z.B. Höranlage, Schülermikrofon,..)</a:t>
            </a:r>
          </a:p>
          <a:p>
            <a:endParaRPr lang="de-DE" altLang="de-D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alathe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456</Words>
  <Application>Microsoft Office PowerPoint</Application>
  <PresentationFormat>Bildschirmpräsentation (4:3)</PresentationFormat>
  <Paragraphs>99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Wingdings</vt:lpstr>
      <vt:lpstr>Wingdings 2</vt:lpstr>
      <vt:lpstr>Galathea</vt:lpstr>
      <vt:lpstr>Hörgeschädigte Kinder an der allgemeinen Schule</vt:lpstr>
      <vt:lpstr>Der SD berät und unterstützt…</vt:lpstr>
      <vt:lpstr>Für welche Kinder sind wir zuständig?</vt:lpstr>
      <vt:lpstr>Einzugsgebiet</vt:lpstr>
      <vt:lpstr>Hospitation und Beratung vor Ort</vt:lpstr>
      <vt:lpstr>Expertenstunden für die Schüler</vt:lpstr>
      <vt:lpstr>Fortbildungen für die Lehrer</vt:lpstr>
      <vt:lpstr>Angebote für Eltern</vt:lpstr>
      <vt:lpstr>Zusammenarbeit mit außerschulischen Institutionen</vt:lpstr>
      <vt:lpstr>Übergänge gestalten:  Frühförderung- Schule</vt:lpstr>
      <vt:lpstr>Übergänge gestalten:  Grundschule – weiterführende Schule</vt:lpstr>
      <vt:lpstr>Übergänge gestalten: Schule und Beruf/ Studium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Kooperation Erich Kästner- Schule</dc:title>
  <dc:creator>uta</dc:creator>
  <cp:lastModifiedBy>Windows User</cp:lastModifiedBy>
  <cp:revision>83</cp:revision>
  <dcterms:created xsi:type="dcterms:W3CDTF">2009-02-18T18:07:29Z</dcterms:created>
  <dcterms:modified xsi:type="dcterms:W3CDTF">2019-12-04T14:42:12Z</dcterms:modified>
</cp:coreProperties>
</file>